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6"/>
    <p:sldMasterId id="2147483671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284" r:id="rId37"/>
    <p:sldId id="285" r:id="rId38"/>
    <p:sldId id="286" r:id="rId39"/>
    <p:sldId id="287" r:id="rId40"/>
    <p:sldId id="288" r:id="rId41"/>
    <p:sldId id="289" r:id="rId42"/>
    <p:sldId id="290" r:id="rId43"/>
    <p:sldId id="291" r:id="rId44"/>
    <p:sldId id="292" r:id="rId45"/>
    <p:sldId id="293" r:id="rId46"/>
  </p:sldIdLst>
  <p:sldSz cy="5143500" cx="9144000"/>
  <p:notesSz cx="6858000" cy="9144000"/>
  <p:embeddedFontLst>
    <p:embeddedFont>
      <p:font typeface="Roboto"/>
      <p:regular r:id="rId47"/>
      <p:bold r:id="rId48"/>
      <p:italic r:id="rId49"/>
      <p:boldItalic r:id="rId50"/>
    </p:embeddedFont>
    <p:embeddedFont>
      <p:font typeface="Merriweather"/>
      <p:regular r:id="rId51"/>
      <p:bold r:id="rId52"/>
      <p:italic r:id="rId53"/>
      <p:boldItalic r:id="rId5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1" name="Vikas Krishnan Radhakrishnan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98FFA9A-E862-4497-B3E4-80BBD7ECD2A8}">
  <a:tblStyle styleId="{998FFA9A-E862-4497-B3E4-80BBD7ECD2A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2.xml"/><Relationship Id="rId42" Type="http://schemas.openxmlformats.org/officeDocument/2006/relationships/slide" Target="slides/slide34.xml"/><Relationship Id="rId41" Type="http://schemas.openxmlformats.org/officeDocument/2006/relationships/slide" Target="slides/slide33.xml"/><Relationship Id="rId44" Type="http://schemas.openxmlformats.org/officeDocument/2006/relationships/slide" Target="slides/slide36.xml"/><Relationship Id="rId43" Type="http://schemas.openxmlformats.org/officeDocument/2006/relationships/slide" Target="slides/slide35.xml"/><Relationship Id="rId46" Type="http://schemas.openxmlformats.org/officeDocument/2006/relationships/slide" Target="slides/slide38.xml"/><Relationship Id="rId45" Type="http://schemas.openxmlformats.org/officeDocument/2006/relationships/slide" Target="slides/slide37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1.xml"/><Relationship Id="rId48" Type="http://schemas.openxmlformats.org/officeDocument/2006/relationships/font" Target="fonts/Roboto-bold.fntdata"/><Relationship Id="rId47" Type="http://schemas.openxmlformats.org/officeDocument/2006/relationships/font" Target="fonts/Roboto-regular.fntdata"/><Relationship Id="rId49" Type="http://schemas.openxmlformats.org/officeDocument/2006/relationships/font" Target="fonts/Roboto-italic.fntdata"/><Relationship Id="rId5" Type="http://schemas.openxmlformats.org/officeDocument/2006/relationships/commentAuthors" Target="commentAuthors.xml"/><Relationship Id="rId6" Type="http://schemas.openxmlformats.org/officeDocument/2006/relationships/slideMaster" Target="slideMasters/slideMaster1.xml"/><Relationship Id="rId7" Type="http://schemas.openxmlformats.org/officeDocument/2006/relationships/slideMaster" Target="slideMasters/slideMaster2.xml"/><Relationship Id="rId8" Type="http://schemas.openxmlformats.org/officeDocument/2006/relationships/notesMaster" Target="notesMasters/notesMaster1.xml"/><Relationship Id="rId31" Type="http://schemas.openxmlformats.org/officeDocument/2006/relationships/slide" Target="slides/slide23.xml"/><Relationship Id="rId30" Type="http://schemas.openxmlformats.org/officeDocument/2006/relationships/slide" Target="slides/slide22.xml"/><Relationship Id="rId33" Type="http://schemas.openxmlformats.org/officeDocument/2006/relationships/slide" Target="slides/slide25.xml"/><Relationship Id="rId32" Type="http://schemas.openxmlformats.org/officeDocument/2006/relationships/slide" Target="slides/slide24.xml"/><Relationship Id="rId35" Type="http://schemas.openxmlformats.org/officeDocument/2006/relationships/slide" Target="slides/slide27.xml"/><Relationship Id="rId34" Type="http://schemas.openxmlformats.org/officeDocument/2006/relationships/slide" Target="slides/slide26.xml"/><Relationship Id="rId37" Type="http://schemas.openxmlformats.org/officeDocument/2006/relationships/slide" Target="slides/slide29.xml"/><Relationship Id="rId36" Type="http://schemas.openxmlformats.org/officeDocument/2006/relationships/slide" Target="slides/slide28.xml"/><Relationship Id="rId39" Type="http://schemas.openxmlformats.org/officeDocument/2006/relationships/slide" Target="slides/slide31.xml"/><Relationship Id="rId38" Type="http://schemas.openxmlformats.org/officeDocument/2006/relationships/slide" Target="slides/slide30.xml"/><Relationship Id="rId20" Type="http://schemas.openxmlformats.org/officeDocument/2006/relationships/slide" Target="slides/slide12.xml"/><Relationship Id="rId22" Type="http://schemas.openxmlformats.org/officeDocument/2006/relationships/slide" Target="slides/slide14.xml"/><Relationship Id="rId21" Type="http://schemas.openxmlformats.org/officeDocument/2006/relationships/slide" Target="slides/slide13.xml"/><Relationship Id="rId24" Type="http://schemas.openxmlformats.org/officeDocument/2006/relationships/slide" Target="slides/slide16.xml"/><Relationship Id="rId23" Type="http://schemas.openxmlformats.org/officeDocument/2006/relationships/slide" Target="slides/slide15.xml"/><Relationship Id="rId26" Type="http://schemas.openxmlformats.org/officeDocument/2006/relationships/slide" Target="slides/slide18.xml"/><Relationship Id="rId25" Type="http://schemas.openxmlformats.org/officeDocument/2006/relationships/slide" Target="slides/slide17.xml"/><Relationship Id="rId28" Type="http://schemas.openxmlformats.org/officeDocument/2006/relationships/slide" Target="slides/slide20.xml"/><Relationship Id="rId27" Type="http://schemas.openxmlformats.org/officeDocument/2006/relationships/slide" Target="slides/slide19.xml"/><Relationship Id="rId29" Type="http://schemas.openxmlformats.org/officeDocument/2006/relationships/slide" Target="slides/slide21.xml"/><Relationship Id="rId51" Type="http://schemas.openxmlformats.org/officeDocument/2006/relationships/font" Target="fonts/Merriweather-regular.fntdata"/><Relationship Id="rId50" Type="http://schemas.openxmlformats.org/officeDocument/2006/relationships/font" Target="fonts/Roboto-boldItalic.fntdata"/><Relationship Id="rId53" Type="http://schemas.openxmlformats.org/officeDocument/2006/relationships/font" Target="fonts/Merriweather-italic.fntdata"/><Relationship Id="rId52" Type="http://schemas.openxmlformats.org/officeDocument/2006/relationships/font" Target="fonts/Merriweather-bold.fntdata"/><Relationship Id="rId11" Type="http://schemas.openxmlformats.org/officeDocument/2006/relationships/slide" Target="slides/slide3.xml"/><Relationship Id="rId10" Type="http://schemas.openxmlformats.org/officeDocument/2006/relationships/slide" Target="slides/slide2.xml"/><Relationship Id="rId54" Type="http://schemas.openxmlformats.org/officeDocument/2006/relationships/font" Target="fonts/Merriweather-boldItalic.fntdata"/><Relationship Id="rId13" Type="http://schemas.openxmlformats.org/officeDocument/2006/relationships/slide" Target="slides/slide5.xml"/><Relationship Id="rId12" Type="http://schemas.openxmlformats.org/officeDocument/2006/relationships/slide" Target="slides/slide4.xml"/><Relationship Id="rId15" Type="http://schemas.openxmlformats.org/officeDocument/2006/relationships/slide" Target="slides/slide7.xml"/><Relationship Id="rId14" Type="http://schemas.openxmlformats.org/officeDocument/2006/relationships/slide" Target="slides/slide6.xml"/><Relationship Id="rId17" Type="http://schemas.openxmlformats.org/officeDocument/2006/relationships/slide" Target="slides/slide9.xml"/><Relationship Id="rId16" Type="http://schemas.openxmlformats.org/officeDocument/2006/relationships/slide" Target="slides/slide8.xml"/><Relationship Id="rId19" Type="http://schemas.openxmlformats.org/officeDocument/2006/relationships/slide" Target="slides/slide11.xml"/><Relationship Id="rId18" Type="http://schemas.openxmlformats.org/officeDocument/2006/relationships/slide" Target="slides/slide10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2-05-02T04:18:39.959">
    <p:pos x="6000" y="0"/>
    <p:text>This slide is very similar to the previous one. Consider renaming the slide title and images to make some visible difference.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22a46bbdc1_0_23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122a46bbdc1_0_23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22a46bbdc1_0_3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122a46bbdc1_0_3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22a46bbdc1_0_3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122a46bbdc1_0_3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22a46bbdc1_0_3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122a46bbdc1_0_3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22a46bbdc1_0_3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122a46bbdc1_0_3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22a46bbdc1_0_3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122a46bbdc1_0_3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126a675ebe6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126a675ebe6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126a675ebe6_0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126a675ebe6_0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122a46bbdc1_0_3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122a46bbdc1_0_3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122a46bbdc1_0_32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122a46bbdc1_0_32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122a46bbdc1_0_33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122a46bbdc1_0_33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22a46bbdc1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122a46bbdc1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22a46bbdc1_0_33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122a46bbdc1_0_33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122a46bbdc1_0_36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122a46bbdc1_0_36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122a46bbdc1_0_36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122a46bbdc1_0_36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122a46bbdc1_0_36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122a46bbdc1_0_36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122a46bbdc1_0_36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122a46bbdc1_0_36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122a46bbdc1_0_36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122a46bbdc1_0_36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122a46bbdc1_0_36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122a46bbdc1_0_36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122a46bbdc1_0_38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122a46bbdc1_0_38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122a46bbdc1_0_40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122a46bbdc1_0_40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122a46bbdc1_0_40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122a46bbdc1_0_40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22a46bbdc1_0_23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122a46bbdc1_0_23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122a46bbdc1_0_42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122a46bbdc1_0_4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122a46bbdc1_0_43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122a46bbdc1_0_43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122a46bbdc1_0_43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122a46bbdc1_0_43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122a46bbdc1_0_43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122a46bbdc1_0_43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122a46bbdc1_0_44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122a46bbdc1_0_44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12749f8779f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12749f8779f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122a46bbdc1_0_45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122a46bbdc1_0_45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122a46bbdc1_0_47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Google Shape;507;g122a46bbdc1_0_47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122a46bbdc1_0_46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122a46bbdc1_0_46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122a46bbdc1_0_24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122a46bbdc1_0_24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26a675ebe6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126a675ebe6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26a675ebe6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126a675ebe6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2749f8779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12749f8779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22a46bbdc1_0_26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122a46bbdc1_0_26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22a46bbdc1_0_29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122a46bbdc1_0_29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25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hasCustomPrompt="1" type="title"/>
          </p:nvPr>
        </p:nvSpPr>
        <p:spPr>
          <a:xfrm>
            <a:off x="311750" y="831175"/>
            <a:ext cx="5334900" cy="12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11"/>
          <p:cNvSpPr txBox="1"/>
          <p:nvPr>
            <p:ph idx="1" type="body"/>
          </p:nvPr>
        </p:nvSpPr>
        <p:spPr>
          <a:xfrm>
            <a:off x="311700" y="2121425"/>
            <a:ext cx="5334900" cy="9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57" name="Google Shape;5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66" name="Google Shape;66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7" name="Google Shape;67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70" name="Google Shape;70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3" name="Google Shape;73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4" name="Google Shape;74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8" name="Google Shape;78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9" name="Google Shape;79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2" name="Google Shape;82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5" name="Google Shape;85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6" name="Google Shape;86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89" name="Google Shape;89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2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93" name="Google Shape;93;p2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94" name="Google Shape;94;p2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" name="Google Shape;95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48099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6" name="Google Shape;16;p3"/>
          <p:cNvSpPr/>
          <p:nvPr/>
        </p:nvSpPr>
        <p:spPr>
          <a:xfrm>
            <a:off x="0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accent1"/>
                </a:solidFill>
              </a:defRPr>
            </a:lvl1pPr>
            <a:lvl2pPr lvl="1" rtl="0">
              <a:buNone/>
              <a:defRPr>
                <a:solidFill>
                  <a:schemeClr val="accent1"/>
                </a:solidFill>
              </a:defRPr>
            </a:lvl2pPr>
            <a:lvl3pPr lvl="2" rtl="0">
              <a:buNone/>
              <a:defRPr>
                <a:solidFill>
                  <a:schemeClr val="accent1"/>
                </a:solidFill>
              </a:defRPr>
            </a:lvl3pPr>
            <a:lvl4pPr lvl="3" rtl="0">
              <a:buNone/>
              <a:defRPr>
                <a:solidFill>
                  <a:schemeClr val="accent1"/>
                </a:solidFill>
              </a:defRPr>
            </a:lvl4pPr>
            <a:lvl5pPr lvl="4" rtl="0">
              <a:buNone/>
              <a:defRPr>
                <a:solidFill>
                  <a:schemeClr val="accent1"/>
                </a:solidFill>
              </a:defRPr>
            </a:lvl5pPr>
            <a:lvl6pPr lvl="5" rtl="0">
              <a:buNone/>
              <a:defRPr>
                <a:solidFill>
                  <a:schemeClr val="accent1"/>
                </a:solidFill>
              </a:defRPr>
            </a:lvl6pPr>
            <a:lvl7pPr lvl="6" rtl="0">
              <a:buNone/>
              <a:defRPr>
                <a:solidFill>
                  <a:schemeClr val="accent1"/>
                </a:solidFill>
              </a:defRPr>
            </a:lvl7pPr>
            <a:lvl8pPr lvl="7" rtl="0">
              <a:buNone/>
              <a:defRPr>
                <a:solidFill>
                  <a:schemeClr val="accent1"/>
                </a:solidFill>
              </a:defRPr>
            </a:lvl8pPr>
            <a:lvl9pPr lvl="8" rtl="0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98" name="Google Shape;98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01" name="Google Shape;101;p2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2" name="Google Shape;102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0"/>
            <a:ext cx="431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/>
          <p:nvPr/>
        </p:nvSpPr>
        <p:spPr>
          <a:xfrm>
            <a:off x="0" y="44125"/>
            <a:ext cx="4313625" cy="4399375"/>
          </a:xfrm>
          <a:custGeom>
            <a:rect b="b" l="l" r="r" t="t"/>
            <a:pathLst>
              <a:path extrusionOk="0" h="175975" w="172545">
                <a:moveTo>
                  <a:pt x="0" y="157"/>
                </a:moveTo>
                <a:lnTo>
                  <a:pt x="172419" y="0"/>
                </a:lnTo>
                <a:lnTo>
                  <a:pt x="172545" y="126541"/>
                </a:lnTo>
                <a:lnTo>
                  <a:pt x="0" y="175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22" name="Google Shape;22;p4"/>
          <p:cNvSpPr/>
          <p:nvPr/>
        </p:nvSpPr>
        <p:spPr>
          <a:xfrm>
            <a:off x="-125" y="0"/>
            <a:ext cx="4316900" cy="4395600"/>
          </a:xfrm>
          <a:custGeom>
            <a:rect b="b" l="l" r="r" t="t"/>
            <a:pathLst>
              <a:path extrusionOk="0" h="175824" w="172676">
                <a:moveTo>
                  <a:pt x="0" y="6"/>
                </a:moveTo>
                <a:lnTo>
                  <a:pt x="172676" y="0"/>
                </a:lnTo>
                <a:lnTo>
                  <a:pt x="172562" y="126442"/>
                </a:lnTo>
                <a:lnTo>
                  <a:pt x="0" y="17582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23" name="Google Shape;23;p4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/>
          <p:nvPr/>
        </p:nvSpPr>
        <p:spPr>
          <a:xfrm>
            <a:off x="0" y="0"/>
            <a:ext cx="3764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 txBox="1"/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7"/>
          <p:cNvSpPr txBox="1"/>
          <p:nvPr>
            <p:ph idx="1" type="body"/>
          </p:nvPr>
        </p:nvSpPr>
        <p:spPr>
          <a:xfrm>
            <a:off x="311700" y="2390650"/>
            <a:ext cx="3127500" cy="229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0" name="Google Shape;4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/>
          <p:nvPr>
            <p:ph type="title"/>
          </p:nvPr>
        </p:nvSpPr>
        <p:spPr>
          <a:xfrm>
            <a:off x="311675" y="798600"/>
            <a:ext cx="6247800" cy="35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3" name="Google Shape;4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accent1"/>
                </a:solidFill>
              </a:defRPr>
            </a:lvl1pPr>
            <a:lvl2pPr lvl="1" rtl="0">
              <a:buNone/>
              <a:defRPr>
                <a:solidFill>
                  <a:schemeClr val="accent1"/>
                </a:solidFill>
              </a:defRPr>
            </a:lvl2pPr>
            <a:lvl3pPr lvl="2" rtl="0">
              <a:buNone/>
              <a:defRPr>
                <a:solidFill>
                  <a:schemeClr val="accent1"/>
                </a:solidFill>
              </a:defRPr>
            </a:lvl3pPr>
            <a:lvl4pPr lvl="3" rtl="0">
              <a:buNone/>
              <a:defRPr>
                <a:solidFill>
                  <a:schemeClr val="accent1"/>
                </a:solidFill>
              </a:defRPr>
            </a:lvl4pPr>
            <a:lvl5pPr lvl="4" rtl="0">
              <a:buNone/>
              <a:defRPr>
                <a:solidFill>
                  <a:schemeClr val="accent1"/>
                </a:solidFill>
              </a:defRPr>
            </a:lvl5pPr>
            <a:lvl6pPr lvl="5" rtl="0">
              <a:buNone/>
              <a:defRPr>
                <a:solidFill>
                  <a:schemeClr val="accent1"/>
                </a:solidFill>
              </a:defRPr>
            </a:lvl6pPr>
            <a:lvl7pPr lvl="6" rtl="0">
              <a:buNone/>
              <a:defRPr>
                <a:solidFill>
                  <a:schemeClr val="accent1"/>
                </a:solidFill>
              </a:defRPr>
            </a:lvl7pPr>
            <a:lvl8pPr lvl="7" rtl="0">
              <a:buNone/>
              <a:defRPr>
                <a:solidFill>
                  <a:schemeClr val="accent1"/>
                </a:solidFill>
              </a:defRPr>
            </a:lvl8pPr>
            <a:lvl9pPr lvl="8" rtl="0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9"/>
          <p:cNvSpPr txBox="1"/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" type="subTitle"/>
          </p:nvPr>
        </p:nvSpPr>
        <p:spPr>
          <a:xfrm>
            <a:off x="304800" y="2626725"/>
            <a:ext cx="3704400" cy="9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8" name="Google Shape;48;p9"/>
          <p:cNvSpPr txBox="1"/>
          <p:nvPr>
            <p:ph idx="2" type="body"/>
          </p:nvPr>
        </p:nvSpPr>
        <p:spPr>
          <a:xfrm>
            <a:off x="4879025" y="500925"/>
            <a:ext cx="3954000" cy="41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9" name="Google Shape;49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/>
          <p:nvPr/>
        </p:nvSpPr>
        <p:spPr>
          <a:xfrm>
            <a:off x="0" y="4369000"/>
            <a:ext cx="9144000" cy="77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10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erriweather"/>
              <a:buNone/>
              <a:defRPr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/>
        </p:txBody>
      </p:sp>
      <p:sp>
        <p:nvSpPr>
          <p:cNvPr id="53" name="Google Shape;5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aradig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>
    <mc:Choice Requires="p14">
      <p:transition spd="slow" p14:dur="700">
        <p:fade thruBlk="1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2" name="Google Shape;6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3" name="Google Shape;6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mc:AlternateContent>
    <mc:Choice Requires="p14">
      <p:transition spd="slow" p14:dur="700">
        <p:fade thruBlk="1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Relationship Id="rId4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Relationship Id="rId4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comments" Target="../comments/comment1.xml"/><Relationship Id="rId4" Type="http://schemas.openxmlformats.org/officeDocument/2006/relationships/image" Target="../media/image16.png"/><Relationship Id="rId5" Type="http://schemas.openxmlformats.org/officeDocument/2006/relationships/image" Target="../media/image1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4.png"/><Relationship Id="rId4" Type="http://schemas.openxmlformats.org/officeDocument/2006/relationships/image" Target="../media/image22.png"/><Relationship Id="rId5" Type="http://schemas.openxmlformats.org/officeDocument/2006/relationships/image" Target="../media/image2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3.png"/><Relationship Id="rId4" Type="http://schemas.openxmlformats.org/officeDocument/2006/relationships/image" Target="../media/image1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2.png"/><Relationship Id="rId4" Type="http://schemas.openxmlformats.org/officeDocument/2006/relationships/hyperlink" Target="https://www.youtube.com/watch?v=RmJ4E4OwKXY" TargetMode="Externa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7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3.png"/><Relationship Id="rId4" Type="http://schemas.openxmlformats.org/officeDocument/2006/relationships/image" Target="../media/image29.png"/><Relationship Id="rId11" Type="http://schemas.openxmlformats.org/officeDocument/2006/relationships/image" Target="../media/image44.png"/><Relationship Id="rId10" Type="http://schemas.openxmlformats.org/officeDocument/2006/relationships/image" Target="../media/image39.png"/><Relationship Id="rId12" Type="http://schemas.openxmlformats.org/officeDocument/2006/relationships/image" Target="../media/image38.png"/><Relationship Id="rId9" Type="http://schemas.openxmlformats.org/officeDocument/2006/relationships/image" Target="../media/image41.png"/><Relationship Id="rId5" Type="http://schemas.openxmlformats.org/officeDocument/2006/relationships/image" Target="../media/image31.png"/><Relationship Id="rId6" Type="http://schemas.openxmlformats.org/officeDocument/2006/relationships/image" Target="../media/image26.png"/><Relationship Id="rId7" Type="http://schemas.openxmlformats.org/officeDocument/2006/relationships/image" Target="../media/image37.png"/><Relationship Id="rId8" Type="http://schemas.openxmlformats.org/officeDocument/2006/relationships/image" Target="../media/image36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2.png"/><Relationship Id="rId4" Type="http://schemas.openxmlformats.org/officeDocument/2006/relationships/image" Target="../media/image46.png"/><Relationship Id="rId5" Type="http://schemas.openxmlformats.org/officeDocument/2006/relationships/image" Target="../media/image43.png"/><Relationship Id="rId6" Type="http://schemas.openxmlformats.org/officeDocument/2006/relationships/image" Target="../media/image45.png"/><Relationship Id="rId7" Type="http://schemas.openxmlformats.org/officeDocument/2006/relationships/image" Target="../media/image47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0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png"/><Relationship Id="rId4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aws.amazon.com/ec2/previous-generation/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5"/>
          <p:cNvSpPr txBox="1"/>
          <p:nvPr>
            <p:ph type="ctrTitle"/>
          </p:nvPr>
        </p:nvSpPr>
        <p:spPr>
          <a:xfrm>
            <a:off x="167000" y="855851"/>
            <a:ext cx="5639700" cy="169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08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Exploring Information Leakage in Third-Party Compute Clouds</a:t>
            </a:r>
            <a:endParaRPr sz="308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10" name="Google Shape;110;p25"/>
          <p:cNvSpPr txBox="1"/>
          <p:nvPr>
            <p:ph idx="1" type="subTitle"/>
          </p:nvPr>
        </p:nvSpPr>
        <p:spPr>
          <a:xfrm>
            <a:off x="4265296" y="4151475"/>
            <a:ext cx="4192200" cy="8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ct val="37422"/>
              <a:buNone/>
            </a:pPr>
            <a:r>
              <a:rPr lang="en" sz="2123">
                <a:solidFill>
                  <a:schemeClr val="lt2"/>
                </a:solidFill>
                <a:latin typeface="Merriweather"/>
                <a:ea typeface="Merriweather"/>
                <a:cs typeface="Merriweather"/>
                <a:sym typeface="Merriweather"/>
              </a:rPr>
              <a:t>Presenters:</a:t>
            </a:r>
            <a:endParaRPr sz="2123">
              <a:solidFill>
                <a:schemeClr val="lt2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37422"/>
              <a:buNone/>
            </a:pPr>
            <a:r>
              <a:rPr lang="en" sz="2123">
                <a:solidFill>
                  <a:schemeClr val="lt2"/>
                </a:solidFill>
                <a:latin typeface="Merriweather"/>
                <a:ea typeface="Merriweather"/>
                <a:cs typeface="Merriweather"/>
                <a:sym typeface="Merriweather"/>
              </a:rPr>
              <a:t>Deniz Aytemiz</a:t>
            </a:r>
            <a:endParaRPr sz="2123">
              <a:solidFill>
                <a:schemeClr val="lt2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37422"/>
              <a:buNone/>
            </a:pPr>
            <a:r>
              <a:rPr lang="en" sz="2123">
                <a:solidFill>
                  <a:schemeClr val="lt2"/>
                </a:solidFill>
                <a:latin typeface="Merriweather"/>
                <a:ea typeface="Merriweather"/>
                <a:cs typeface="Merriweather"/>
                <a:sym typeface="Merriweather"/>
              </a:rPr>
              <a:t>Vikas Krishnan Radhakrishnan </a:t>
            </a:r>
            <a:endParaRPr sz="2123">
              <a:solidFill>
                <a:schemeClr val="lt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11" name="Google Shape;111;p25"/>
          <p:cNvSpPr txBox="1"/>
          <p:nvPr/>
        </p:nvSpPr>
        <p:spPr>
          <a:xfrm>
            <a:off x="332475" y="3726975"/>
            <a:ext cx="3367800" cy="13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Authors:</a:t>
            </a:r>
            <a:endParaRPr sz="145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Thomas Ristenpart</a:t>
            </a:r>
            <a:endParaRPr sz="145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Eran Tromer</a:t>
            </a:r>
            <a:endParaRPr sz="145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Hovav Shacham</a:t>
            </a:r>
            <a:endParaRPr sz="145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Stefan Savage</a:t>
            </a:r>
            <a:endParaRPr sz="18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12" name="Google Shape;112;p25"/>
          <p:cNvSpPr txBox="1"/>
          <p:nvPr>
            <p:ph type="ctrTitle"/>
          </p:nvPr>
        </p:nvSpPr>
        <p:spPr>
          <a:xfrm>
            <a:off x="103550" y="358825"/>
            <a:ext cx="6843900" cy="72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" sz="308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 </a:t>
            </a:r>
            <a:r>
              <a:rPr lang="en" sz="308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Hey, You, Get Off of My Cloud:</a:t>
            </a:r>
            <a:endParaRPr sz="308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13" name="Google Shape;113;p25"/>
          <p:cNvSpPr txBox="1"/>
          <p:nvPr>
            <p:ph type="ctrTitle"/>
          </p:nvPr>
        </p:nvSpPr>
        <p:spPr>
          <a:xfrm>
            <a:off x="167000" y="2652550"/>
            <a:ext cx="5639700" cy="87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48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CCS '09: Proceedings of the 16th ACM conference on Computer and communications security</a:t>
            </a:r>
            <a:endParaRPr sz="148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48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November 2009</a:t>
            </a:r>
            <a:endParaRPr sz="148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4"/>
          <p:cNvSpPr txBox="1"/>
          <p:nvPr>
            <p:ph type="title"/>
          </p:nvPr>
        </p:nvSpPr>
        <p:spPr>
          <a:xfrm>
            <a:off x="311725" y="500925"/>
            <a:ext cx="3706500" cy="83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 Probing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9" name="Google Shape;209;p34"/>
          <p:cNvPicPr preferRelativeResize="0"/>
          <p:nvPr/>
        </p:nvPicPr>
        <p:blipFill rotWithShape="1">
          <a:blip r:embed="rId3">
            <a:alphaModFix/>
          </a:blip>
          <a:srcRect b="12839" l="24149" r="28720" t="21954"/>
          <a:stretch/>
        </p:blipFill>
        <p:spPr>
          <a:xfrm>
            <a:off x="4314250" y="58504"/>
            <a:ext cx="1072650" cy="865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70916" y="308188"/>
            <a:ext cx="931243" cy="366300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34"/>
          <p:cNvSpPr txBox="1"/>
          <p:nvPr/>
        </p:nvSpPr>
        <p:spPr>
          <a:xfrm>
            <a:off x="56025" y="1260375"/>
            <a:ext cx="3541200" cy="23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erriweather"/>
              <a:buChar char="★"/>
            </a:pPr>
            <a:r>
              <a:rPr lang="en" sz="18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To estimate the VM placement pattern in the EC2 system</a:t>
            </a:r>
            <a:endParaRPr sz="18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erriweather"/>
              <a:buChar char="★"/>
            </a:pPr>
            <a:r>
              <a:rPr lang="en" sz="18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Used later to determine co-residence of an adversarial VM with a target VM</a:t>
            </a:r>
            <a:endParaRPr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12" name="Google Shape;212;p34"/>
          <p:cNvSpPr txBox="1"/>
          <p:nvPr/>
        </p:nvSpPr>
        <p:spPr>
          <a:xfrm>
            <a:off x="4392600" y="924200"/>
            <a:ext cx="4751400" cy="23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nmap </a:t>
            </a:r>
            <a:r>
              <a:rPr lang="en" sz="15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→ liveness probe (TCP Connect) to detect EC2 instances </a:t>
            </a:r>
            <a:endParaRPr sz="15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hping </a:t>
            </a:r>
            <a:r>
              <a:rPr lang="en" sz="15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→ traceroute (iterative TCP SYN with increasing TTLs until no ACK) to determine co-resident VM placement</a:t>
            </a:r>
            <a:endParaRPr sz="15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wget </a:t>
            </a:r>
            <a:r>
              <a:rPr lang="en" sz="15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→ retrieve web pages to establish public webserving target VMs in EC2</a:t>
            </a:r>
            <a:endParaRPr sz="11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cxnSp>
        <p:nvCxnSpPr>
          <p:cNvPr id="213" name="Google Shape;213;p34"/>
          <p:cNvCxnSpPr>
            <a:stCxn id="214" idx="2"/>
            <a:endCxn id="215" idx="0"/>
          </p:cNvCxnSpPr>
          <p:nvPr/>
        </p:nvCxnSpPr>
        <p:spPr>
          <a:xfrm flipH="1" rot="-5400000">
            <a:off x="7194230" y="3394025"/>
            <a:ext cx="349800" cy="1280100"/>
          </a:xfrm>
          <a:prstGeom prst="bentConnector3">
            <a:avLst>
              <a:gd fmla="val 49979" name="adj1"/>
            </a:avLst>
          </a:prstGeom>
          <a:noFill/>
          <a:ln cap="flat" cmpd="sng" w="19050">
            <a:solidFill>
              <a:srgbClr val="C2C2C2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216" name="Google Shape;216;p34"/>
          <p:cNvCxnSpPr>
            <a:stCxn id="217" idx="0"/>
            <a:endCxn id="214" idx="2"/>
          </p:cNvCxnSpPr>
          <p:nvPr/>
        </p:nvCxnSpPr>
        <p:spPr>
          <a:xfrm rot="-5400000">
            <a:off x="5914250" y="3394025"/>
            <a:ext cx="349500" cy="1280100"/>
          </a:xfrm>
          <a:prstGeom prst="bentConnector3">
            <a:avLst>
              <a:gd fmla="val 50021" name="adj1"/>
            </a:avLst>
          </a:prstGeom>
          <a:noFill/>
          <a:ln cap="flat" cmpd="sng" w="19050">
            <a:solidFill>
              <a:srgbClr val="C2C2C2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214" name="Google Shape;214;p34"/>
          <p:cNvSpPr txBox="1"/>
          <p:nvPr/>
        </p:nvSpPr>
        <p:spPr>
          <a:xfrm>
            <a:off x="6227030" y="3361775"/>
            <a:ext cx="1004100" cy="497400"/>
          </a:xfrm>
          <a:prstGeom prst="rect">
            <a:avLst/>
          </a:prstGeom>
          <a:noFill/>
          <a:ln cap="flat" cmpd="sng" w="19050">
            <a:solidFill>
              <a:srgbClr val="0B714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Network Probes</a:t>
            </a:r>
            <a:endParaRPr b="1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17" name="Google Shape;217;p34"/>
          <p:cNvSpPr txBox="1"/>
          <p:nvPr/>
        </p:nvSpPr>
        <p:spPr>
          <a:xfrm>
            <a:off x="4430300" y="4208825"/>
            <a:ext cx="2037300" cy="777900"/>
          </a:xfrm>
          <a:prstGeom prst="rect">
            <a:avLst/>
          </a:prstGeom>
          <a:noFill/>
          <a:ln cap="flat" cmpd="sng" w="19050">
            <a:solidFill>
              <a:srgbClr val="0B714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External Probes</a:t>
            </a:r>
            <a:endParaRPr b="1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Originates outside EC2 via external IP</a:t>
            </a:r>
            <a:endParaRPr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15" name="Google Shape;215;p34"/>
          <p:cNvSpPr txBox="1"/>
          <p:nvPr/>
        </p:nvSpPr>
        <p:spPr>
          <a:xfrm>
            <a:off x="6990625" y="4208825"/>
            <a:ext cx="2037300" cy="777900"/>
          </a:xfrm>
          <a:prstGeom prst="rect">
            <a:avLst/>
          </a:prstGeom>
          <a:noFill/>
          <a:ln cap="flat" cmpd="sng" w="19050">
            <a:solidFill>
              <a:srgbClr val="0B714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Internal Probes</a:t>
            </a:r>
            <a:endParaRPr b="1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Originates within EC2 via internal IP</a:t>
            </a:r>
            <a:endParaRPr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B714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5"/>
          <p:cNvSpPr txBox="1"/>
          <p:nvPr>
            <p:ph type="title"/>
          </p:nvPr>
        </p:nvSpPr>
        <p:spPr>
          <a:xfrm>
            <a:off x="311725" y="466401"/>
            <a:ext cx="3706500" cy="88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Cloud Cartography: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Mapping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35"/>
          <p:cNvSpPr txBox="1"/>
          <p:nvPr>
            <p:ph idx="1" type="body"/>
          </p:nvPr>
        </p:nvSpPr>
        <p:spPr>
          <a:xfrm>
            <a:off x="4437750" y="136350"/>
            <a:ext cx="4166400" cy="88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600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Experiment Conducted:</a:t>
            </a:r>
            <a:endParaRPr b="1" sz="4600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4600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/16,/17,/18,/19 IPv4 prefixes associated with EC2</a:t>
            </a:r>
            <a:endParaRPr sz="4600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5400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Enumerating public EC2-based web servers using external probes &amp; </a:t>
            </a:r>
            <a:r>
              <a:rPr lang="en" sz="5000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t</a:t>
            </a:r>
            <a:r>
              <a:rPr lang="en" sz="5000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ranslating responsive public IPs to internal IPs</a:t>
            </a:r>
            <a:endParaRPr sz="5000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5000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224" name="Google Shape;224;p35"/>
          <p:cNvPicPr preferRelativeResize="0"/>
          <p:nvPr/>
        </p:nvPicPr>
        <p:blipFill rotWithShape="1">
          <a:blip r:embed="rId3">
            <a:alphaModFix/>
          </a:blip>
          <a:srcRect b="13741" l="4924" r="0" t="0"/>
          <a:stretch/>
        </p:blipFill>
        <p:spPr>
          <a:xfrm>
            <a:off x="254375" y="2639253"/>
            <a:ext cx="3821200" cy="2132325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35"/>
          <p:cNvSpPr txBox="1"/>
          <p:nvPr/>
        </p:nvSpPr>
        <p:spPr>
          <a:xfrm>
            <a:off x="150865" y="4714658"/>
            <a:ext cx="3821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Image source: https://troypoint.com/internal-external-ip-address/</a:t>
            </a:r>
            <a:endParaRPr sz="9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226" name="Google Shape;226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80325" y="1624725"/>
            <a:ext cx="4763676" cy="3034850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35"/>
          <p:cNvSpPr txBox="1"/>
          <p:nvPr/>
        </p:nvSpPr>
        <p:spPr>
          <a:xfrm>
            <a:off x="150875" y="1400750"/>
            <a:ext cx="34962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Merriweather"/>
              <a:buAutoNum type="arabicPeriod"/>
            </a:pPr>
            <a:r>
              <a:rPr lang="en" sz="26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Surveying public servers on EC2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6"/>
          <p:cNvSpPr txBox="1"/>
          <p:nvPr>
            <p:ph type="title"/>
          </p:nvPr>
        </p:nvSpPr>
        <p:spPr>
          <a:xfrm>
            <a:off x="311725" y="500925"/>
            <a:ext cx="3706500" cy="87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Cloud Cartography:Mapping</a:t>
            </a:r>
            <a:endParaRPr sz="2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2. Instance Placement parameters</a:t>
            </a:r>
            <a:endParaRPr sz="2500"/>
          </a:p>
        </p:txBody>
      </p:sp>
      <p:sp>
        <p:nvSpPr>
          <p:cNvPr id="233" name="Google Shape;233;p36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Account A:</a:t>
            </a:r>
            <a:endParaRPr sz="15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5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20 instances for each, 300 in total. </a:t>
            </a:r>
            <a:endParaRPr sz="15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234" name="Google Shape;23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5" y="2664596"/>
            <a:ext cx="4321001" cy="2028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36"/>
          <p:cNvPicPr preferRelativeResize="0"/>
          <p:nvPr/>
        </p:nvPicPr>
        <p:blipFill rotWithShape="1">
          <a:blip r:embed="rId4">
            <a:alphaModFix/>
          </a:blip>
          <a:srcRect b="0" l="0" r="49899" t="0"/>
          <a:stretch/>
        </p:blipFill>
        <p:spPr>
          <a:xfrm>
            <a:off x="4959725" y="1456749"/>
            <a:ext cx="3706501" cy="3607100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36"/>
          <p:cNvSpPr txBox="1"/>
          <p:nvPr/>
        </p:nvSpPr>
        <p:spPr>
          <a:xfrm>
            <a:off x="-28444" y="4639685"/>
            <a:ext cx="4166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Image source: https://www.benq.com/en-ap/business/support/faqs/application/publicdisplay-b2bfaq-k-00034.html</a:t>
            </a:r>
            <a:endParaRPr sz="8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7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Cloud Cartography</a:t>
            </a:r>
            <a:endParaRPr sz="2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2. Instance Placement parameters</a:t>
            </a:r>
            <a:endParaRPr sz="2500"/>
          </a:p>
        </p:txBody>
      </p:sp>
      <p:sp>
        <p:nvSpPr>
          <p:cNvPr id="242" name="Google Shape;242;p37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Account B:</a:t>
            </a:r>
            <a:endParaRPr sz="1500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20 instances  for each, 100 in total.</a:t>
            </a:r>
            <a:endParaRPr sz="1500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Created 39 hours after terminating account A.</a:t>
            </a:r>
            <a:endParaRPr sz="1500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5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 </a:t>
            </a:r>
            <a:endParaRPr sz="15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243" name="Google Shape;243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75" y="2879925"/>
            <a:ext cx="4321001" cy="1994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06275" y="635375"/>
            <a:ext cx="1040050" cy="4306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8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r>
              <a:rPr lang="en"/>
              <a:t>Cloud Cartography: Results/ Fuller Map of EC2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Results/ Fuller Map of EC2</a:t>
            </a:r>
            <a:endParaRPr/>
          </a:p>
        </p:txBody>
      </p:sp>
      <p:pic>
        <p:nvPicPr>
          <p:cNvPr id="250" name="Google Shape;25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0775" y="1284550"/>
            <a:ext cx="7352875" cy="3858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9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Cloud Cartography: Results/ Fuller Map of EC2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6" name="Google Shape;25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54175" y="1284550"/>
            <a:ext cx="5389824" cy="3858950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39"/>
          <p:cNvSpPr txBox="1"/>
          <p:nvPr>
            <p:ph idx="1" type="body"/>
          </p:nvPr>
        </p:nvSpPr>
        <p:spPr>
          <a:xfrm>
            <a:off x="311725" y="1351775"/>
            <a:ext cx="2756700" cy="91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/>
          </a:bodyPr>
          <a:lstStyle/>
          <a:p>
            <a:pPr indent="-327367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39905"/>
              <a:buFont typeface="Merriweather"/>
              <a:buChar char="★"/>
            </a:pPr>
            <a:r>
              <a:rPr lang="en" sz="1588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No IP addresses were ever observed being assigned to more than one instance type.</a:t>
            </a:r>
            <a:endParaRPr sz="1585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58" name="Google Shape;258;p39"/>
          <p:cNvSpPr txBox="1"/>
          <p:nvPr>
            <p:ph idx="1" type="body"/>
          </p:nvPr>
        </p:nvSpPr>
        <p:spPr>
          <a:xfrm>
            <a:off x="257725" y="2204050"/>
            <a:ext cx="2321700" cy="91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04958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3"/>
              <a:buFont typeface="Merriweather"/>
              <a:buChar char="★"/>
            </a:pPr>
            <a:r>
              <a:rPr lang="en" sz="1202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All IPs from /16 are from same availability zone.</a:t>
            </a:r>
            <a:endParaRPr sz="1200"/>
          </a:p>
        </p:txBody>
      </p:sp>
      <p:sp>
        <p:nvSpPr>
          <p:cNvPr id="259" name="Google Shape;259;p39"/>
          <p:cNvSpPr txBox="1"/>
          <p:nvPr/>
        </p:nvSpPr>
        <p:spPr>
          <a:xfrm>
            <a:off x="257725" y="2906350"/>
            <a:ext cx="3000000" cy="90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308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3"/>
              <a:buFont typeface="Merriweather"/>
              <a:buChar char="★"/>
            </a:pPr>
            <a:r>
              <a:rPr lang="en" sz="1302">
                <a:latin typeface="Merriweather"/>
                <a:ea typeface="Merriweather"/>
                <a:cs typeface="Merriweather"/>
                <a:sym typeface="Merriweather"/>
              </a:rPr>
              <a:t>A /24 prefix inherits any included sampled  instance type.</a:t>
            </a:r>
            <a:endParaRPr/>
          </a:p>
        </p:txBody>
      </p:sp>
      <p:sp>
        <p:nvSpPr>
          <p:cNvPr id="260" name="Google Shape;260;p39"/>
          <p:cNvSpPr txBox="1"/>
          <p:nvPr/>
        </p:nvSpPr>
        <p:spPr>
          <a:xfrm>
            <a:off x="257725" y="3675525"/>
            <a:ext cx="3000000" cy="90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308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3"/>
              <a:buFont typeface="Merriweather"/>
              <a:buChar char="★"/>
            </a:pPr>
            <a:r>
              <a:rPr lang="en" sz="1302">
                <a:latin typeface="Merriweather"/>
                <a:ea typeface="Merriweather"/>
                <a:cs typeface="Merriweather"/>
                <a:sym typeface="Merriweather"/>
              </a:rPr>
              <a:t>A /24 containing a Dom 0 IP address only contains Dom 0 IP addresses.</a:t>
            </a:r>
            <a:endParaRPr/>
          </a:p>
        </p:txBody>
      </p:sp>
      <p:sp>
        <p:nvSpPr>
          <p:cNvPr id="261" name="Google Shape;261;p39"/>
          <p:cNvSpPr txBox="1"/>
          <p:nvPr>
            <p:ph idx="2" type="body"/>
          </p:nvPr>
        </p:nvSpPr>
        <p:spPr>
          <a:xfrm>
            <a:off x="257725" y="4452550"/>
            <a:ext cx="3442500" cy="72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-298902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Merriweather"/>
              <a:buChar char="★"/>
            </a:pPr>
            <a:r>
              <a:rPr lang="en" sz="1302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All /24’s between two consecutive Dom 0 /24 inherit the former’s associated type. 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0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Cloud Cartography: Results/ Fuller Map of EC2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40"/>
          <p:cNvSpPr txBox="1"/>
          <p:nvPr>
            <p:ph idx="2" type="body"/>
          </p:nvPr>
        </p:nvSpPr>
        <p:spPr>
          <a:xfrm>
            <a:off x="1829225" y="1483275"/>
            <a:ext cx="4692600" cy="27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erriweather"/>
              <a:buChar char="●"/>
            </a:pPr>
            <a:r>
              <a:rPr lang="en" sz="18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869 /24 s in total</a:t>
            </a:r>
            <a:endParaRPr sz="18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42900" lvl="0" marL="4572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erriweather"/>
              <a:buChar char="●"/>
            </a:pPr>
            <a:r>
              <a:rPr lang="en" sz="18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Unique zone and type assigned to 723 of them</a:t>
            </a:r>
            <a:endParaRPr sz="18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42900" lvl="0" marL="4572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erriweather"/>
              <a:buChar char="●"/>
            </a:pPr>
            <a:r>
              <a:rPr lang="en" sz="18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Unique zone and two </a:t>
            </a:r>
            <a:r>
              <a:rPr lang="en" sz="18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types</a:t>
            </a:r>
            <a:r>
              <a:rPr lang="en" sz="18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 assigned to 23 of these</a:t>
            </a:r>
            <a:endParaRPr sz="18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42900" lvl="0" marL="4572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erriweather"/>
              <a:buChar char="●"/>
            </a:pPr>
            <a:r>
              <a:rPr lang="en" sz="18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123 left unlabeled</a:t>
            </a:r>
            <a:endParaRPr sz="18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1"/>
          <p:cNvSpPr txBox="1"/>
          <p:nvPr>
            <p:ph type="title"/>
          </p:nvPr>
        </p:nvSpPr>
        <p:spPr>
          <a:xfrm>
            <a:off x="311700" y="3073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determine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Co-residence of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VM Instances?</a:t>
            </a:r>
            <a:endParaRPr/>
          </a:p>
        </p:txBody>
      </p:sp>
      <p:sp>
        <p:nvSpPr>
          <p:cNvPr id="273" name="Google Shape;273;p41"/>
          <p:cNvSpPr txBox="1"/>
          <p:nvPr>
            <p:ph idx="1" type="body"/>
          </p:nvPr>
        </p:nvSpPr>
        <p:spPr>
          <a:xfrm>
            <a:off x="181200" y="1686625"/>
            <a:ext cx="4080900" cy="331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EFEFEF"/>
                </a:solidFill>
                <a:latin typeface="Merriweather"/>
                <a:ea typeface="Merriweather"/>
                <a:cs typeface="Merriweather"/>
                <a:sym typeface="Merriweather"/>
              </a:rPr>
              <a:t>Network-based co-residence checks</a:t>
            </a:r>
            <a:endParaRPr sz="1400">
              <a:solidFill>
                <a:srgbClr val="EFEFEF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Clr>
                <a:srgbClr val="EFEFEF"/>
              </a:buClr>
              <a:buSzPts val="1400"/>
              <a:buFont typeface="Merriweather"/>
              <a:buChar char="★"/>
            </a:pPr>
            <a:r>
              <a:rPr lang="en" sz="1400">
                <a:solidFill>
                  <a:srgbClr val="EFEFEF"/>
                </a:solidFill>
                <a:latin typeface="Merriweather"/>
                <a:ea typeface="Merriweather"/>
                <a:cs typeface="Merriweather"/>
                <a:sym typeface="Merriweather"/>
              </a:rPr>
              <a:t>Instance’s first hop is Dom0</a:t>
            </a:r>
            <a:endParaRPr sz="1400">
              <a:solidFill>
                <a:srgbClr val="EFEFEF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Font typeface="Merriweather"/>
              <a:buChar char="★"/>
            </a:pPr>
            <a:r>
              <a:rPr lang="en" sz="1400">
                <a:solidFill>
                  <a:srgbClr val="EFEFEF"/>
                </a:solidFill>
                <a:latin typeface="Merriweather"/>
                <a:ea typeface="Merriweather"/>
                <a:cs typeface="Merriweather"/>
                <a:sym typeface="Merriweather"/>
              </a:rPr>
              <a:t>Probe instance for Round Trip Time (RTT)</a:t>
            </a:r>
            <a:endParaRPr sz="1400">
              <a:solidFill>
                <a:srgbClr val="EFEFEF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200"/>
              <a:buFont typeface="Merriweather"/>
              <a:buChar char="○"/>
            </a:pPr>
            <a:r>
              <a:rPr lang="en" sz="1200">
                <a:solidFill>
                  <a:srgbClr val="EFEFEF"/>
                </a:solidFill>
                <a:latin typeface="Merriweather"/>
                <a:ea typeface="Merriweather"/>
                <a:cs typeface="Merriweather"/>
                <a:sym typeface="Merriweather"/>
              </a:rPr>
              <a:t>Use average RTT for 10 probes</a:t>
            </a:r>
            <a:endParaRPr sz="1200">
              <a:solidFill>
                <a:srgbClr val="EFEFEF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Font typeface="Merriweather"/>
              <a:buChar char="★"/>
            </a:pPr>
            <a:r>
              <a:rPr lang="en" sz="1400">
                <a:solidFill>
                  <a:srgbClr val="EFEFEF"/>
                </a:solidFill>
                <a:latin typeface="Merriweather"/>
                <a:ea typeface="Merriweather"/>
                <a:cs typeface="Merriweather"/>
                <a:sym typeface="Merriweather"/>
              </a:rPr>
              <a:t>Map internal IPs to Dom0 IP subnet</a:t>
            </a:r>
            <a:endParaRPr sz="1400">
              <a:solidFill>
                <a:srgbClr val="EFEFEF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200"/>
              <a:buFont typeface="Merriweather"/>
              <a:buChar char="○"/>
            </a:pPr>
            <a:r>
              <a:rPr lang="en" sz="1200">
                <a:solidFill>
                  <a:srgbClr val="EFEFEF"/>
                </a:solidFill>
                <a:latin typeface="Merriweather"/>
                <a:ea typeface="Merriweather"/>
                <a:cs typeface="Merriweather"/>
                <a:sym typeface="Merriweather"/>
              </a:rPr>
              <a:t>If IPs are close → co-resident instances</a:t>
            </a:r>
            <a:endParaRPr sz="1200">
              <a:solidFill>
                <a:srgbClr val="EFEFEF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EFEFEF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EFEFEF"/>
                </a:solidFill>
                <a:latin typeface="Merriweather"/>
                <a:ea typeface="Merriweather"/>
                <a:cs typeface="Merriweather"/>
                <a:sym typeface="Merriweather"/>
              </a:rPr>
              <a:t>How to confirm co-residence?</a:t>
            </a:r>
            <a:endParaRPr sz="1400">
              <a:solidFill>
                <a:srgbClr val="EFEFEF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04800" lvl="0" marL="457200" rtl="0" algn="l">
              <a:spcBef>
                <a:spcPts val="1200"/>
              </a:spcBef>
              <a:spcAft>
                <a:spcPts val="0"/>
              </a:spcAft>
              <a:buClr>
                <a:srgbClr val="EFEFEF"/>
              </a:buClr>
              <a:buSzPts val="1200"/>
              <a:buFont typeface="Merriweather"/>
              <a:buChar char="★"/>
            </a:pPr>
            <a:r>
              <a:rPr lang="en" sz="1200">
                <a:solidFill>
                  <a:srgbClr val="EFEFEF"/>
                </a:solidFill>
                <a:latin typeface="Merriweather"/>
                <a:ea typeface="Merriweather"/>
                <a:cs typeface="Merriweather"/>
                <a:sym typeface="Merriweather"/>
              </a:rPr>
              <a:t>Cross-VM covert channels</a:t>
            </a:r>
            <a:endParaRPr sz="1200">
              <a:solidFill>
                <a:srgbClr val="EFEFEF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200"/>
              <a:buFont typeface="Merriweather"/>
              <a:buChar char="★"/>
            </a:pPr>
            <a:r>
              <a:rPr lang="en" sz="1200">
                <a:solidFill>
                  <a:srgbClr val="EFEFEF"/>
                </a:solidFill>
                <a:latin typeface="Merriweather"/>
                <a:ea typeface="Merriweather"/>
                <a:cs typeface="Merriweather"/>
                <a:sym typeface="Merriweather"/>
              </a:rPr>
              <a:t>Hard disk-based</a:t>
            </a:r>
            <a:endParaRPr sz="1200">
              <a:solidFill>
                <a:srgbClr val="EFEFEF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grpSp>
        <p:nvGrpSpPr>
          <p:cNvPr id="274" name="Google Shape;274;p41"/>
          <p:cNvGrpSpPr/>
          <p:nvPr/>
        </p:nvGrpSpPr>
        <p:grpSpPr>
          <a:xfrm>
            <a:off x="5451033" y="533409"/>
            <a:ext cx="2375669" cy="2375669"/>
            <a:chOff x="3611776" y="414352"/>
            <a:chExt cx="2166000" cy="2166000"/>
          </a:xfrm>
        </p:grpSpPr>
        <p:sp>
          <p:nvSpPr>
            <p:cNvPr id="275" name="Google Shape;275;p41"/>
            <p:cNvSpPr/>
            <p:nvPr/>
          </p:nvSpPr>
          <p:spPr>
            <a:xfrm>
              <a:off x="3611776" y="414352"/>
              <a:ext cx="2166000" cy="2166000"/>
            </a:xfrm>
            <a:prstGeom prst="ellipse">
              <a:avLst/>
            </a:prstGeom>
            <a:solidFill>
              <a:srgbClr val="307B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41"/>
            <p:cNvSpPr txBox="1"/>
            <p:nvPr/>
          </p:nvSpPr>
          <p:spPr>
            <a:xfrm>
              <a:off x="3946720" y="588874"/>
              <a:ext cx="1496100" cy="9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FFFFFF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1.</a:t>
              </a:r>
              <a:endParaRPr sz="18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FFFFFF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Matching Dom0 IP Address</a:t>
              </a:r>
              <a:endParaRPr sz="18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</p:grpSp>
      <p:grpSp>
        <p:nvGrpSpPr>
          <p:cNvPr id="277" name="Google Shape;277;p41"/>
          <p:cNvGrpSpPr/>
          <p:nvPr/>
        </p:nvGrpSpPr>
        <p:grpSpPr>
          <a:xfrm>
            <a:off x="6495697" y="2345468"/>
            <a:ext cx="2375669" cy="2375669"/>
            <a:chOff x="4562258" y="2032864"/>
            <a:chExt cx="2166000" cy="2166000"/>
          </a:xfrm>
        </p:grpSpPr>
        <p:sp>
          <p:nvSpPr>
            <p:cNvPr id="278" name="Google Shape;278;p41"/>
            <p:cNvSpPr/>
            <p:nvPr/>
          </p:nvSpPr>
          <p:spPr>
            <a:xfrm>
              <a:off x="4562258" y="2032864"/>
              <a:ext cx="2166000" cy="2166000"/>
            </a:xfrm>
            <a:prstGeom prst="ellipse">
              <a:avLst/>
            </a:prstGeom>
            <a:solidFill>
              <a:srgbClr val="0D5D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41"/>
            <p:cNvSpPr txBox="1"/>
            <p:nvPr/>
          </p:nvSpPr>
          <p:spPr>
            <a:xfrm>
              <a:off x="5079857" y="2880976"/>
              <a:ext cx="1496100" cy="92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FFFFFF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3. Numerically Close Internal IP</a:t>
              </a:r>
              <a:endParaRPr sz="18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</p:grpSp>
      <p:grpSp>
        <p:nvGrpSpPr>
          <p:cNvPr id="280" name="Google Shape;280;p41"/>
          <p:cNvGrpSpPr/>
          <p:nvPr/>
        </p:nvGrpSpPr>
        <p:grpSpPr>
          <a:xfrm>
            <a:off x="4456327" y="2345468"/>
            <a:ext cx="2375669" cy="2375669"/>
            <a:chOff x="2702876" y="2032864"/>
            <a:chExt cx="2166000" cy="2166000"/>
          </a:xfrm>
        </p:grpSpPr>
        <p:sp>
          <p:nvSpPr>
            <p:cNvPr id="281" name="Google Shape;281;p41"/>
            <p:cNvSpPr/>
            <p:nvPr/>
          </p:nvSpPr>
          <p:spPr>
            <a:xfrm>
              <a:off x="2702876" y="2032864"/>
              <a:ext cx="2166000" cy="2166000"/>
            </a:xfrm>
            <a:prstGeom prst="ellipse">
              <a:avLst/>
            </a:prstGeom>
            <a:solidFill>
              <a:srgbClr val="0944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41"/>
            <p:cNvSpPr txBox="1"/>
            <p:nvPr/>
          </p:nvSpPr>
          <p:spPr>
            <a:xfrm>
              <a:off x="2855272" y="2893675"/>
              <a:ext cx="1496100" cy="88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FFFFFF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2.</a:t>
              </a:r>
              <a:endParaRPr sz="18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FFFFFF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 Small Packet RTT</a:t>
              </a:r>
              <a:endParaRPr sz="18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</p:grpSp>
      <p:sp>
        <p:nvSpPr>
          <p:cNvPr id="283" name="Google Shape;283;p41"/>
          <p:cNvSpPr/>
          <p:nvPr/>
        </p:nvSpPr>
        <p:spPr>
          <a:xfrm>
            <a:off x="5743963" y="1936810"/>
            <a:ext cx="1789800" cy="1776600"/>
          </a:xfrm>
          <a:prstGeom prst="ellipse">
            <a:avLst/>
          </a:pr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CO-</a:t>
            </a:r>
            <a:endParaRPr b="1" sz="16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RESIDENT</a:t>
            </a:r>
            <a:endParaRPr b="1" sz="16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VMs</a:t>
            </a:r>
            <a:endParaRPr b="1" sz="16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3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2"/>
          <p:cNvSpPr txBox="1"/>
          <p:nvPr>
            <p:ph type="title"/>
          </p:nvPr>
        </p:nvSpPr>
        <p:spPr>
          <a:xfrm>
            <a:off x="311700" y="335203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Co-residence Check</a:t>
            </a:r>
            <a:endParaRPr/>
          </a:p>
        </p:txBody>
      </p:sp>
      <p:grpSp>
        <p:nvGrpSpPr>
          <p:cNvPr id="289" name="Google Shape;289;p42"/>
          <p:cNvGrpSpPr/>
          <p:nvPr/>
        </p:nvGrpSpPr>
        <p:grpSpPr>
          <a:xfrm>
            <a:off x="3756282" y="500224"/>
            <a:ext cx="4303666" cy="4303666"/>
            <a:chOff x="2820225" y="891450"/>
            <a:chExt cx="3175200" cy="3175200"/>
          </a:xfrm>
        </p:grpSpPr>
        <p:sp>
          <p:nvSpPr>
            <p:cNvPr id="290" name="Google Shape;290;p42"/>
            <p:cNvSpPr/>
            <p:nvPr/>
          </p:nvSpPr>
          <p:spPr>
            <a:xfrm rot="10800000">
              <a:off x="2820225" y="891450"/>
              <a:ext cx="3175200" cy="3175200"/>
            </a:xfrm>
            <a:prstGeom prst="blockArc">
              <a:avLst>
                <a:gd fmla="val 5399801" name="adj1"/>
                <a:gd fmla="val 3012680" name="adj2"/>
                <a:gd fmla="val 6939" name="adj3"/>
              </a:avLst>
            </a:prstGeom>
            <a:solidFill>
              <a:srgbClr val="83E3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42"/>
            <p:cNvSpPr/>
            <p:nvPr/>
          </p:nvSpPr>
          <p:spPr>
            <a:xfrm rot="10800000">
              <a:off x="3175023" y="1179900"/>
              <a:ext cx="450600" cy="450600"/>
            </a:xfrm>
            <a:prstGeom prst="rtTriangle">
              <a:avLst/>
            </a:prstGeom>
            <a:solidFill>
              <a:srgbClr val="83E3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2" name="Google Shape;292;p42"/>
          <p:cNvGrpSpPr/>
          <p:nvPr/>
        </p:nvGrpSpPr>
        <p:grpSpPr>
          <a:xfrm>
            <a:off x="4901750" y="83616"/>
            <a:ext cx="2389214" cy="1508889"/>
            <a:chOff x="4209667" y="775532"/>
            <a:chExt cx="1332300" cy="914700"/>
          </a:xfrm>
        </p:grpSpPr>
        <p:sp>
          <p:nvSpPr>
            <p:cNvPr id="293" name="Google Shape;293;p42"/>
            <p:cNvSpPr/>
            <p:nvPr/>
          </p:nvSpPr>
          <p:spPr>
            <a:xfrm>
              <a:off x="4209667" y="1060532"/>
              <a:ext cx="1332300" cy="629700"/>
            </a:xfrm>
            <a:prstGeom prst="rect">
              <a:avLst/>
            </a:prstGeom>
            <a:solidFill>
              <a:srgbClr val="1B786E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FFFFFF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Control → Test RTT </a:t>
              </a:r>
              <a:endParaRPr sz="16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FFFFFF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Probe → Attacker</a:t>
              </a:r>
              <a:endParaRPr sz="16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FFFFFF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Victim → Target</a:t>
              </a:r>
              <a:endParaRPr sz="16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sp>
          <p:nvSpPr>
            <p:cNvPr id="294" name="Google Shape;294;p42"/>
            <p:cNvSpPr/>
            <p:nvPr/>
          </p:nvSpPr>
          <p:spPr>
            <a:xfrm>
              <a:off x="4209667" y="775532"/>
              <a:ext cx="1332300" cy="285000"/>
            </a:xfrm>
            <a:prstGeom prst="round1Rect">
              <a:avLst>
                <a:gd fmla="val 50000" name="adj"/>
              </a:avLst>
            </a:prstGeom>
            <a:solidFill>
              <a:srgbClr val="155B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FFFFFF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Use 3 EC2 accounts</a:t>
              </a:r>
              <a:endParaRPr sz="18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</p:grpSp>
      <p:grpSp>
        <p:nvGrpSpPr>
          <p:cNvPr id="295" name="Google Shape;295;p42"/>
          <p:cNvGrpSpPr/>
          <p:nvPr/>
        </p:nvGrpSpPr>
        <p:grpSpPr>
          <a:xfrm>
            <a:off x="2378936" y="1474609"/>
            <a:ext cx="2389214" cy="1640332"/>
            <a:chOff x="2389575" y="2071477"/>
            <a:chExt cx="1332300" cy="914700"/>
          </a:xfrm>
        </p:grpSpPr>
        <p:sp>
          <p:nvSpPr>
            <p:cNvPr id="296" name="Google Shape;296;p42"/>
            <p:cNvSpPr/>
            <p:nvPr/>
          </p:nvSpPr>
          <p:spPr>
            <a:xfrm>
              <a:off x="2389575" y="2356477"/>
              <a:ext cx="1332300" cy="629700"/>
            </a:xfrm>
            <a:prstGeom prst="rect">
              <a:avLst/>
            </a:prstGeom>
            <a:solidFill>
              <a:srgbClr val="1B786E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FFFFFF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Send a 5-bit message from Victim to Probe over the hard-drive covert channel</a:t>
              </a:r>
              <a:endParaRPr sz="16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sp>
          <p:nvSpPr>
            <p:cNvPr id="297" name="Google Shape;297;p42"/>
            <p:cNvSpPr/>
            <p:nvPr/>
          </p:nvSpPr>
          <p:spPr>
            <a:xfrm>
              <a:off x="2389575" y="2071477"/>
              <a:ext cx="1332300" cy="285000"/>
            </a:xfrm>
            <a:prstGeom prst="round1Rect">
              <a:avLst>
                <a:gd fmla="val 50000" name="adj"/>
              </a:avLst>
            </a:prstGeom>
            <a:solidFill>
              <a:srgbClr val="155B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FFFFFF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Test covert channel</a:t>
              </a:r>
              <a:endParaRPr sz="16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</p:grpSp>
      <p:grpSp>
        <p:nvGrpSpPr>
          <p:cNvPr id="298" name="Google Shape;298;p42"/>
          <p:cNvGrpSpPr/>
          <p:nvPr/>
        </p:nvGrpSpPr>
        <p:grpSpPr>
          <a:xfrm>
            <a:off x="5405846" y="3465430"/>
            <a:ext cx="2499395" cy="1639883"/>
            <a:chOff x="4731075" y="3367427"/>
            <a:chExt cx="1332300" cy="914450"/>
          </a:xfrm>
        </p:grpSpPr>
        <p:sp>
          <p:nvSpPr>
            <p:cNvPr id="299" name="Google Shape;299;p42"/>
            <p:cNvSpPr/>
            <p:nvPr/>
          </p:nvSpPr>
          <p:spPr>
            <a:xfrm>
              <a:off x="4731075" y="3652177"/>
              <a:ext cx="1332300" cy="629700"/>
            </a:xfrm>
            <a:prstGeom prst="rect">
              <a:avLst/>
            </a:prstGeom>
            <a:solidFill>
              <a:srgbClr val="1B786E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FFFFFF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For each ordered pair of Probe and Victim instances, check if Dom0 IPs are the same</a:t>
              </a:r>
              <a:endParaRPr sz="16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sp>
          <p:nvSpPr>
            <p:cNvPr id="300" name="Google Shape;300;p42"/>
            <p:cNvSpPr/>
            <p:nvPr/>
          </p:nvSpPr>
          <p:spPr>
            <a:xfrm>
              <a:off x="4731075" y="3367427"/>
              <a:ext cx="1332300" cy="285000"/>
            </a:xfrm>
            <a:prstGeom prst="round1Rect">
              <a:avLst>
                <a:gd fmla="val 50000" name="adj"/>
              </a:avLst>
            </a:prstGeom>
            <a:solidFill>
              <a:srgbClr val="155B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FFFFFF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Check Dom0 IP</a:t>
              </a:r>
              <a:endParaRPr sz="16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</p:grpSp>
      <p:grpSp>
        <p:nvGrpSpPr>
          <p:cNvPr id="301" name="Google Shape;301;p42"/>
          <p:cNvGrpSpPr/>
          <p:nvPr/>
        </p:nvGrpSpPr>
        <p:grpSpPr>
          <a:xfrm>
            <a:off x="2652182" y="3312763"/>
            <a:ext cx="2389214" cy="1640332"/>
            <a:chOff x="2734175" y="3367177"/>
            <a:chExt cx="1332300" cy="914700"/>
          </a:xfrm>
        </p:grpSpPr>
        <p:sp>
          <p:nvSpPr>
            <p:cNvPr id="302" name="Google Shape;302;p42"/>
            <p:cNvSpPr/>
            <p:nvPr/>
          </p:nvSpPr>
          <p:spPr>
            <a:xfrm>
              <a:off x="2734175" y="3652177"/>
              <a:ext cx="1332300" cy="629700"/>
            </a:xfrm>
            <a:prstGeom prst="rect">
              <a:avLst/>
            </a:prstGeom>
            <a:solidFill>
              <a:srgbClr val="1B786E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FFFFFF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Check RTT for probes between Probe and Victim, and both to the Control instances</a:t>
              </a:r>
              <a:endParaRPr sz="16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sp>
          <p:nvSpPr>
            <p:cNvPr id="303" name="Google Shape;303;p42"/>
            <p:cNvSpPr/>
            <p:nvPr/>
          </p:nvSpPr>
          <p:spPr>
            <a:xfrm>
              <a:off x="2734175" y="3367177"/>
              <a:ext cx="1332300" cy="285000"/>
            </a:xfrm>
            <a:prstGeom prst="round1Rect">
              <a:avLst>
                <a:gd fmla="val 50000" name="adj"/>
              </a:avLst>
            </a:prstGeom>
            <a:solidFill>
              <a:srgbClr val="155B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FFFFFF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Probe for RTT</a:t>
              </a:r>
              <a:endParaRPr sz="18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</p:grpSp>
      <p:grpSp>
        <p:nvGrpSpPr>
          <p:cNvPr id="304" name="Google Shape;304;p42"/>
          <p:cNvGrpSpPr/>
          <p:nvPr/>
        </p:nvGrpSpPr>
        <p:grpSpPr>
          <a:xfrm>
            <a:off x="6635043" y="1708694"/>
            <a:ext cx="2389480" cy="1640514"/>
            <a:chOff x="5206575" y="2071477"/>
            <a:chExt cx="1332300" cy="914700"/>
          </a:xfrm>
        </p:grpSpPr>
        <p:sp>
          <p:nvSpPr>
            <p:cNvPr id="305" name="Google Shape;305;p42"/>
            <p:cNvSpPr/>
            <p:nvPr/>
          </p:nvSpPr>
          <p:spPr>
            <a:xfrm>
              <a:off x="5206575" y="2356477"/>
              <a:ext cx="1332300" cy="629700"/>
            </a:xfrm>
            <a:prstGeom prst="rect">
              <a:avLst/>
            </a:prstGeom>
            <a:solidFill>
              <a:srgbClr val="1B786E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FFFFFF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Control → 2 in all zones</a:t>
              </a:r>
              <a:endParaRPr sz="16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FFFFFF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Probe → 20 in Zone 3</a:t>
              </a:r>
              <a:endParaRPr sz="16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FFFFFF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Victim → 20 in Zone 3</a:t>
              </a:r>
              <a:endParaRPr sz="16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sp>
          <p:nvSpPr>
            <p:cNvPr id="306" name="Google Shape;306;p42"/>
            <p:cNvSpPr/>
            <p:nvPr/>
          </p:nvSpPr>
          <p:spPr>
            <a:xfrm>
              <a:off x="5206575" y="2071477"/>
              <a:ext cx="1332300" cy="285000"/>
            </a:xfrm>
            <a:prstGeom prst="round1Rect">
              <a:avLst>
                <a:gd fmla="val 50000" name="adj"/>
              </a:avLst>
            </a:prstGeom>
            <a:solidFill>
              <a:srgbClr val="155B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FFFFFF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Launch instances</a:t>
              </a:r>
              <a:endParaRPr sz="18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3"/>
          <p:cNvSpPr txBox="1"/>
          <p:nvPr>
            <p:ph type="title"/>
          </p:nvPr>
        </p:nvSpPr>
        <p:spPr>
          <a:xfrm>
            <a:off x="311700" y="3474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Co-residence Check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(contd.)</a:t>
            </a:r>
            <a:endParaRPr/>
          </a:p>
        </p:txBody>
      </p:sp>
      <p:pic>
        <p:nvPicPr>
          <p:cNvPr id="312" name="Google Shape;312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49151" y="425517"/>
            <a:ext cx="4408600" cy="18206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3" name="Google Shape;313;p43"/>
          <p:cNvGrpSpPr/>
          <p:nvPr/>
        </p:nvGrpSpPr>
        <p:grpSpPr>
          <a:xfrm rot="2700000">
            <a:off x="1939125" y="1840424"/>
            <a:ext cx="2546976" cy="2546976"/>
            <a:chOff x="2273746" y="1258050"/>
            <a:chExt cx="2547000" cy="2547000"/>
          </a:xfrm>
        </p:grpSpPr>
        <p:sp>
          <p:nvSpPr>
            <p:cNvPr id="314" name="Google Shape;314;p43"/>
            <p:cNvSpPr/>
            <p:nvPr/>
          </p:nvSpPr>
          <p:spPr>
            <a:xfrm rot="2700000">
              <a:off x="3266383" y="1011412"/>
              <a:ext cx="561726" cy="3040276"/>
            </a:xfrm>
            <a:prstGeom prst="roundRect">
              <a:avLst>
                <a:gd fmla="val 50000" name="adj"/>
              </a:avLst>
            </a:prstGeom>
            <a:solidFill>
              <a:srgbClr val="AC11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43"/>
            <p:cNvSpPr/>
            <p:nvPr/>
          </p:nvSpPr>
          <p:spPr>
            <a:xfrm rot="-2700000">
              <a:off x="2490782" y="3205343"/>
              <a:ext cx="374201" cy="374201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AC1145"/>
                  </a:solidFill>
                  <a:latin typeface="Roboto"/>
                  <a:ea typeface="Roboto"/>
                  <a:cs typeface="Roboto"/>
                  <a:sym typeface="Roboto"/>
                </a:rPr>
                <a:t>2</a:t>
              </a:r>
              <a:endParaRPr b="1" sz="1200">
                <a:solidFill>
                  <a:srgbClr val="AC114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16" name="Google Shape;316;p43"/>
            <p:cNvSpPr txBox="1"/>
            <p:nvPr/>
          </p:nvSpPr>
          <p:spPr>
            <a:xfrm rot="-2700000">
              <a:off x="2473968" y="2237954"/>
              <a:ext cx="2341513" cy="39329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FFFFFF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Perform TCP SYN traceroute on an open port on the target</a:t>
              </a:r>
              <a:endParaRPr b="1" sz="8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</p:grpSp>
      <p:grpSp>
        <p:nvGrpSpPr>
          <p:cNvPr id="317" name="Google Shape;317;p43"/>
          <p:cNvGrpSpPr/>
          <p:nvPr/>
        </p:nvGrpSpPr>
        <p:grpSpPr>
          <a:xfrm>
            <a:off x="3029011" y="3469887"/>
            <a:ext cx="3040200" cy="561600"/>
            <a:chOff x="3947202" y="2250687"/>
            <a:chExt cx="3040200" cy="561600"/>
          </a:xfrm>
        </p:grpSpPr>
        <p:sp>
          <p:nvSpPr>
            <p:cNvPr id="318" name="Google Shape;318;p43"/>
            <p:cNvSpPr/>
            <p:nvPr/>
          </p:nvSpPr>
          <p:spPr>
            <a:xfrm rot="5400000">
              <a:off x="5186502" y="1011387"/>
              <a:ext cx="561600" cy="3040200"/>
            </a:xfrm>
            <a:prstGeom prst="roundRect">
              <a:avLst>
                <a:gd fmla="val 50000" name="adj"/>
              </a:avLst>
            </a:prstGeom>
            <a:solidFill>
              <a:srgbClr val="B612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43"/>
            <p:cNvSpPr/>
            <p:nvPr/>
          </p:nvSpPr>
          <p:spPr>
            <a:xfrm>
              <a:off x="4056637" y="2338481"/>
              <a:ext cx="374100" cy="37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B61249"/>
                  </a:solidFill>
                  <a:latin typeface="Roboto"/>
                  <a:ea typeface="Roboto"/>
                  <a:cs typeface="Roboto"/>
                  <a:sym typeface="Roboto"/>
                </a:rPr>
                <a:t>3</a:t>
              </a:r>
              <a:endParaRPr b="1" sz="1200">
                <a:solidFill>
                  <a:srgbClr val="B61249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20" name="Google Shape;320;p43"/>
            <p:cNvSpPr txBox="1"/>
            <p:nvPr/>
          </p:nvSpPr>
          <p:spPr>
            <a:xfrm>
              <a:off x="4437582" y="2338871"/>
              <a:ext cx="2334300" cy="39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FFFFFF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Check for a single hop through Dom0 IP address</a:t>
              </a:r>
              <a:endParaRPr b="1" sz="8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</p:grpSp>
      <p:grpSp>
        <p:nvGrpSpPr>
          <p:cNvPr id="321" name="Google Shape;321;p43"/>
          <p:cNvGrpSpPr/>
          <p:nvPr/>
        </p:nvGrpSpPr>
        <p:grpSpPr>
          <a:xfrm>
            <a:off x="4084627" y="4155687"/>
            <a:ext cx="3040200" cy="561600"/>
            <a:chOff x="5857424" y="2936487"/>
            <a:chExt cx="3040200" cy="561600"/>
          </a:xfrm>
        </p:grpSpPr>
        <p:sp>
          <p:nvSpPr>
            <p:cNvPr id="322" name="Google Shape;322;p43"/>
            <p:cNvSpPr/>
            <p:nvPr/>
          </p:nvSpPr>
          <p:spPr>
            <a:xfrm rot="5400000">
              <a:off x="7096724" y="1697187"/>
              <a:ext cx="561600" cy="3040200"/>
            </a:xfrm>
            <a:prstGeom prst="roundRect">
              <a:avLst>
                <a:gd fmla="val 50000" name="adj"/>
              </a:avLst>
            </a:prstGeom>
            <a:solidFill>
              <a:srgbClr val="C4134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43"/>
            <p:cNvSpPr/>
            <p:nvPr/>
          </p:nvSpPr>
          <p:spPr>
            <a:xfrm>
              <a:off x="5966859" y="3024281"/>
              <a:ext cx="374100" cy="37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C4134E"/>
                  </a:solidFill>
                  <a:latin typeface="Roboto"/>
                  <a:ea typeface="Roboto"/>
                  <a:cs typeface="Roboto"/>
                  <a:sym typeface="Roboto"/>
                </a:rPr>
                <a:t>4</a:t>
              </a:r>
              <a:endParaRPr b="1" sz="1200">
                <a:solidFill>
                  <a:srgbClr val="C4134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24" name="Google Shape;324;p43"/>
            <p:cNvSpPr txBox="1"/>
            <p:nvPr/>
          </p:nvSpPr>
          <p:spPr>
            <a:xfrm>
              <a:off x="6345385" y="3022252"/>
              <a:ext cx="2339100" cy="39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FFFFFF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The Probe instance  is co-resident with the Target!</a:t>
              </a:r>
              <a:endParaRPr b="1" sz="8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</p:grpSp>
      <p:grpSp>
        <p:nvGrpSpPr>
          <p:cNvPr id="325" name="Google Shape;325;p43"/>
          <p:cNvGrpSpPr/>
          <p:nvPr/>
        </p:nvGrpSpPr>
        <p:grpSpPr>
          <a:xfrm rot="2700000">
            <a:off x="321742" y="1097284"/>
            <a:ext cx="2546976" cy="2546976"/>
            <a:chOff x="363524" y="1258050"/>
            <a:chExt cx="2547000" cy="2547000"/>
          </a:xfrm>
        </p:grpSpPr>
        <p:sp>
          <p:nvSpPr>
            <p:cNvPr id="326" name="Google Shape;326;p43"/>
            <p:cNvSpPr/>
            <p:nvPr/>
          </p:nvSpPr>
          <p:spPr>
            <a:xfrm rot="2700000">
              <a:off x="1356161" y="1011412"/>
              <a:ext cx="561726" cy="3040276"/>
            </a:xfrm>
            <a:prstGeom prst="roundRect">
              <a:avLst>
                <a:gd fmla="val 50000" name="adj"/>
              </a:avLst>
            </a:prstGeom>
            <a:solidFill>
              <a:srgbClr val="840D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43"/>
            <p:cNvSpPr/>
            <p:nvPr/>
          </p:nvSpPr>
          <p:spPr>
            <a:xfrm rot="-2700000">
              <a:off x="580560" y="3205343"/>
              <a:ext cx="374201" cy="374201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840D35"/>
                  </a:solidFill>
                  <a:latin typeface="Roboto"/>
                  <a:ea typeface="Roboto"/>
                  <a:cs typeface="Roboto"/>
                  <a:sym typeface="Roboto"/>
                </a:rPr>
                <a:t>1</a:t>
              </a:r>
              <a:endParaRPr b="1" sz="1200">
                <a:solidFill>
                  <a:srgbClr val="840D3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28" name="Google Shape;328;p43"/>
            <p:cNvSpPr txBox="1"/>
            <p:nvPr/>
          </p:nvSpPr>
          <p:spPr>
            <a:xfrm rot="-2700000">
              <a:off x="550306" y="2197305"/>
              <a:ext cx="2456489" cy="39329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FFFFFF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Compare internal IP of instances for numerical closeness</a:t>
              </a:r>
              <a:endParaRPr b="1" sz="8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</p:grpSp>
      <p:sp>
        <p:nvSpPr>
          <p:cNvPr id="329" name="Google Shape;329;p43"/>
          <p:cNvSpPr txBox="1"/>
          <p:nvPr/>
        </p:nvSpPr>
        <p:spPr>
          <a:xfrm>
            <a:off x="4579200" y="2156100"/>
            <a:ext cx="43485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Merriweather"/>
                <a:ea typeface="Merriweather"/>
                <a:cs typeface="Merriweather"/>
                <a:sym typeface="Merriweather"/>
              </a:rPr>
              <a:t>Figure 2</a:t>
            </a:r>
            <a:r>
              <a:rPr lang="en" sz="1100">
                <a:latin typeface="Merriweather"/>
                <a:ea typeface="Merriweather"/>
                <a:cs typeface="Merriweather"/>
                <a:sym typeface="Merriweather"/>
              </a:rPr>
              <a:t>: Median round trip times in seconds for probes sent during the 62 co-residence checks. (A probe to Zone 2 Control A timed out.) </a:t>
            </a:r>
            <a:endParaRPr sz="1100"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6"/>
          <p:cNvSpPr txBox="1"/>
          <p:nvPr>
            <p:ph type="title"/>
          </p:nvPr>
        </p:nvSpPr>
        <p:spPr>
          <a:xfrm>
            <a:off x="311725" y="500925"/>
            <a:ext cx="3706500" cy="86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this work about?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26"/>
          <p:cNvSpPr txBox="1"/>
          <p:nvPr>
            <p:ph idx="1" type="body"/>
          </p:nvPr>
        </p:nvSpPr>
        <p:spPr>
          <a:xfrm>
            <a:off x="4622275" y="254375"/>
            <a:ext cx="4166400" cy="77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-317739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Merriweather"/>
              <a:buChar char="★"/>
            </a:pPr>
            <a:r>
              <a:rPr lang="en" sz="5615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This paper is a case study of Amazon EC2. </a:t>
            </a:r>
            <a:endParaRPr sz="5615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ct val="65015"/>
              <a:buNone/>
            </a:pPr>
            <a:r>
              <a:t/>
            </a:r>
            <a:endParaRPr sz="1565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102"/>
          </a:p>
        </p:txBody>
      </p:sp>
      <p:sp>
        <p:nvSpPr>
          <p:cNvPr id="120" name="Google Shape;120;p26"/>
          <p:cNvSpPr txBox="1"/>
          <p:nvPr/>
        </p:nvSpPr>
        <p:spPr>
          <a:xfrm>
            <a:off x="175030" y="1571842"/>
            <a:ext cx="34626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Merriweather"/>
              <a:buChar char="➔"/>
            </a:pPr>
            <a:r>
              <a:rPr lang="en" sz="15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I</a:t>
            </a:r>
            <a:r>
              <a:rPr lang="en" sz="15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dentifying the location of a target VM in the cloud. </a:t>
            </a:r>
            <a:endParaRPr sz="15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pic>
        <p:nvPicPr>
          <p:cNvPr id="121" name="Google Shape;121;p26"/>
          <p:cNvPicPr preferRelativeResize="0"/>
          <p:nvPr/>
        </p:nvPicPr>
        <p:blipFill rotWithShape="1">
          <a:blip r:embed="rId3">
            <a:alphaModFix/>
          </a:blip>
          <a:srcRect b="0" l="26257" r="22033" t="0"/>
          <a:stretch/>
        </p:blipFill>
        <p:spPr>
          <a:xfrm>
            <a:off x="4359075" y="2491425"/>
            <a:ext cx="1288674" cy="182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58775" y="2216550"/>
            <a:ext cx="2854650" cy="260725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6"/>
          <p:cNvSpPr txBox="1"/>
          <p:nvPr/>
        </p:nvSpPr>
        <p:spPr>
          <a:xfrm>
            <a:off x="4191075" y="4392700"/>
            <a:ext cx="1967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4" name="Google Shape;124;p26"/>
          <p:cNvSpPr txBox="1"/>
          <p:nvPr/>
        </p:nvSpPr>
        <p:spPr>
          <a:xfrm>
            <a:off x="6158775" y="4697500"/>
            <a:ext cx="2985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Merriweather"/>
                <a:ea typeface="Merriweather"/>
                <a:cs typeface="Merriweather"/>
                <a:sym typeface="Merriweather"/>
              </a:rPr>
              <a:t>Image source: http://cis2.oc.ctc.edu/oc_apps/Westlund/xbook/xbook.php?unit=11&amp;proc=page&amp;numb=3</a:t>
            </a:r>
            <a:endParaRPr sz="6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25" name="Google Shape;125;p26"/>
          <p:cNvSpPr txBox="1"/>
          <p:nvPr/>
        </p:nvSpPr>
        <p:spPr>
          <a:xfrm>
            <a:off x="4622275" y="948025"/>
            <a:ext cx="3000000" cy="13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7977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65"/>
              <a:buFont typeface="Merriweather"/>
              <a:buChar char="★"/>
            </a:pPr>
            <a:r>
              <a:rPr lang="en" sz="1565">
                <a:latin typeface="Merriweather"/>
                <a:ea typeface="Merriweather"/>
                <a:cs typeface="Merriweather"/>
                <a:sym typeface="Merriweather"/>
              </a:rPr>
              <a:t>Amazon EC2 is a third party cloud computing service where you can instantiate Virtual Machines.</a:t>
            </a:r>
            <a:endParaRPr/>
          </a:p>
        </p:txBody>
      </p:sp>
      <p:sp>
        <p:nvSpPr>
          <p:cNvPr id="126" name="Google Shape;126;p26"/>
          <p:cNvSpPr txBox="1"/>
          <p:nvPr/>
        </p:nvSpPr>
        <p:spPr>
          <a:xfrm>
            <a:off x="160225" y="2571742"/>
            <a:ext cx="34626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Merriweather"/>
              <a:buChar char="➔"/>
            </a:pPr>
            <a:r>
              <a:rPr lang="en" sz="15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Instantiating co-resident VM with the target VM to enable side-channel attacks.</a:t>
            </a:r>
            <a:r>
              <a:rPr lang="en" sz="15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 </a:t>
            </a:r>
            <a:endParaRPr sz="15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44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500"/>
              <a:t>Exploiting Placement in EC2:</a:t>
            </a:r>
            <a:endParaRPr sz="2500"/>
          </a:p>
          <a:p>
            <a:pPr indent="-3873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500"/>
              <a:buAutoNum type="arabicPeriod"/>
            </a:pPr>
            <a:r>
              <a:rPr lang="en" sz="2500"/>
              <a:t>Brute-Forcing Placement</a:t>
            </a:r>
            <a:endParaRPr sz="2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500"/>
          </a:p>
        </p:txBody>
      </p:sp>
      <p:sp>
        <p:nvSpPr>
          <p:cNvPr id="335" name="Google Shape;335;p44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Attacker enumerates a set of potential targets</a:t>
            </a:r>
            <a:endParaRPr/>
          </a:p>
        </p:txBody>
      </p:sp>
      <p:pic>
        <p:nvPicPr>
          <p:cNvPr id="336" name="Google Shape;336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09025" y="0"/>
            <a:ext cx="1994701" cy="1496988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44"/>
          <p:cNvSpPr/>
          <p:nvPr/>
        </p:nvSpPr>
        <p:spPr>
          <a:xfrm>
            <a:off x="4991424" y="1458975"/>
            <a:ext cx="512400" cy="4683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8" name="Google Shape;338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09025" y="1927275"/>
            <a:ext cx="2227099" cy="1535350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44"/>
          <p:cNvSpPr/>
          <p:nvPr/>
        </p:nvSpPr>
        <p:spPr>
          <a:xfrm>
            <a:off x="6572175" y="1977775"/>
            <a:ext cx="1994700" cy="1322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Attacker infers which of these targets belong to which availability zone and instance type by using the map</a:t>
            </a:r>
            <a:endParaRPr/>
          </a:p>
        </p:txBody>
      </p:sp>
      <p:sp>
        <p:nvSpPr>
          <p:cNvPr id="340" name="Google Shape;340;p44"/>
          <p:cNvSpPr/>
          <p:nvPr/>
        </p:nvSpPr>
        <p:spPr>
          <a:xfrm>
            <a:off x="5050175" y="3327100"/>
            <a:ext cx="512400" cy="5658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1" name="Google Shape;341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55625" y="3892900"/>
            <a:ext cx="1501500" cy="1243800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44"/>
          <p:cNvSpPr/>
          <p:nvPr/>
        </p:nvSpPr>
        <p:spPr>
          <a:xfrm>
            <a:off x="6572175" y="87300"/>
            <a:ext cx="1994700" cy="1322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Attacker enumerates a set of potential targets</a:t>
            </a:r>
            <a:endParaRPr/>
          </a:p>
        </p:txBody>
      </p:sp>
      <p:sp>
        <p:nvSpPr>
          <p:cNvPr id="343" name="Google Shape;343;p44"/>
          <p:cNvSpPr/>
          <p:nvPr/>
        </p:nvSpPr>
        <p:spPr>
          <a:xfrm>
            <a:off x="6572175" y="3562200"/>
            <a:ext cx="1994700" cy="1581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Attacker runs probe </a:t>
            </a:r>
            <a:r>
              <a:rPr lang="en" sz="11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instances</a:t>
            </a:r>
            <a:r>
              <a:rPr lang="en" sz="11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 </a:t>
            </a:r>
            <a:r>
              <a:rPr lang="en" sz="11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repeatedly</a:t>
            </a:r>
            <a:r>
              <a:rPr lang="en" sz="11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 in the </a:t>
            </a:r>
            <a:r>
              <a:rPr lang="en" sz="11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target</a:t>
            </a:r>
            <a:r>
              <a:rPr lang="en" sz="11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 zone and of target type. </a:t>
            </a:r>
            <a:endParaRPr sz="11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Each probe instances check co-residence and if not the </a:t>
            </a:r>
            <a:r>
              <a:rPr lang="en" sz="11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instance</a:t>
            </a:r>
            <a:r>
              <a:rPr lang="en" sz="11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 is terminated quickly.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45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Exploiting Placement in EC2:</a:t>
            </a:r>
            <a:endParaRPr sz="2500"/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500"/>
              <a:t>Results of Brute Forcing Strategy</a:t>
            </a:r>
            <a:endParaRPr sz="2500"/>
          </a:p>
        </p:txBody>
      </p:sp>
      <p:sp>
        <p:nvSpPr>
          <p:cNvPr id="349" name="Google Shape;349;p45"/>
          <p:cNvSpPr txBox="1"/>
          <p:nvPr>
            <p:ph idx="1" type="body"/>
          </p:nvPr>
        </p:nvSpPr>
        <p:spPr>
          <a:xfrm>
            <a:off x="4459975" y="131150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1686 servers with zone 3 and m1.small instance type</a:t>
            </a:r>
            <a:endParaRPr sz="14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p45"/>
          <p:cNvSpPr/>
          <p:nvPr/>
        </p:nvSpPr>
        <p:spPr>
          <a:xfrm>
            <a:off x="4459975" y="0"/>
            <a:ext cx="2162700" cy="1949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1686 servers with zone 3 and m1.small instance type</a:t>
            </a:r>
            <a:endParaRPr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351" name="Google Shape;351;p45"/>
          <p:cNvSpPr/>
          <p:nvPr/>
        </p:nvSpPr>
        <p:spPr>
          <a:xfrm>
            <a:off x="4403950" y="2416000"/>
            <a:ext cx="2162700" cy="1949700"/>
          </a:xfrm>
          <a:prstGeom prst="ellipse">
            <a:avLst/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Analyzed 1785 probe </a:t>
            </a:r>
            <a:r>
              <a:rPr lang="en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instances</a:t>
            </a:r>
            <a:endParaRPr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With 78 unique Dom 0  IPs</a:t>
            </a:r>
            <a:endParaRPr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352" name="Google Shape;352;p45"/>
          <p:cNvSpPr/>
          <p:nvPr/>
        </p:nvSpPr>
        <p:spPr>
          <a:xfrm>
            <a:off x="6952375" y="1329000"/>
            <a:ext cx="2162700" cy="1949700"/>
          </a:xfrm>
          <a:prstGeom prst="ellipse">
            <a:avLst/>
          </a:prstGeom>
          <a:solidFill>
            <a:srgbClr val="3D85C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Achieved co-residency in 141 victim servers = 8.4% success rate</a:t>
            </a:r>
            <a:endParaRPr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cxnSp>
        <p:nvCxnSpPr>
          <p:cNvPr id="353" name="Google Shape;353;p45"/>
          <p:cNvCxnSpPr>
            <a:stCxn id="350" idx="5"/>
          </p:cNvCxnSpPr>
          <p:nvPr/>
        </p:nvCxnSpPr>
        <p:spPr>
          <a:xfrm>
            <a:off x="6305955" y="1664173"/>
            <a:ext cx="697800" cy="341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54" name="Google Shape;354;p45"/>
          <p:cNvCxnSpPr>
            <a:stCxn id="351" idx="6"/>
            <a:endCxn id="352" idx="3"/>
          </p:cNvCxnSpPr>
          <p:nvPr/>
        </p:nvCxnSpPr>
        <p:spPr>
          <a:xfrm flipH="1" rot="10800000">
            <a:off x="6566650" y="2993050"/>
            <a:ext cx="702300" cy="397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55" name="Google Shape;355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50" y="3137650"/>
            <a:ext cx="4291849" cy="200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46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Exploiting Placement in EC2: </a:t>
            </a:r>
            <a:endParaRPr sz="2500"/>
          </a:p>
          <a:p>
            <a:pPr indent="-3873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500"/>
              <a:buAutoNum type="arabicPeriod" startAt="2"/>
            </a:pPr>
            <a:r>
              <a:rPr lang="en" sz="2500"/>
              <a:t>Abusing Placement Locality</a:t>
            </a:r>
            <a:endParaRPr/>
          </a:p>
        </p:txBody>
      </p:sp>
      <p:sp>
        <p:nvSpPr>
          <p:cNvPr id="361" name="Google Shape;361;p46"/>
          <p:cNvSpPr txBox="1"/>
          <p:nvPr>
            <p:ph idx="1" type="body"/>
          </p:nvPr>
        </p:nvSpPr>
        <p:spPr>
          <a:xfrm>
            <a:off x="4644675" y="500925"/>
            <a:ext cx="4166400" cy="12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erriweather"/>
              <a:buChar char="★"/>
            </a:pPr>
            <a:r>
              <a:rPr lang="en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Parallel</a:t>
            </a:r>
            <a:r>
              <a:rPr lang="en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 placement locality</a:t>
            </a:r>
            <a:endParaRPr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362" name="Google Shape;362;p46"/>
          <p:cNvSpPr txBox="1"/>
          <p:nvPr/>
        </p:nvSpPr>
        <p:spPr>
          <a:xfrm>
            <a:off x="4740075" y="1221450"/>
            <a:ext cx="2667000" cy="12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erriweather"/>
              <a:buChar char="★"/>
            </a:pPr>
            <a:r>
              <a:rPr lang="en" sz="13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Instance flooding: running multiple instances in parallel.</a:t>
            </a:r>
            <a:endParaRPr sz="13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3" name="Google Shape;363;p46"/>
          <p:cNvSpPr/>
          <p:nvPr/>
        </p:nvSpPr>
        <p:spPr>
          <a:xfrm>
            <a:off x="4668575" y="2231250"/>
            <a:ext cx="1747500" cy="13353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Effect of time, account or zone?</a:t>
            </a:r>
            <a:endParaRPr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364" name="Google Shape;364;p46"/>
          <p:cNvSpPr/>
          <p:nvPr/>
        </p:nvSpPr>
        <p:spPr>
          <a:xfrm>
            <a:off x="6828200" y="2231250"/>
            <a:ext cx="1747500" cy="13353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rgbClr val="0D5DD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Effect of increased time lag?</a:t>
            </a:r>
            <a:endParaRPr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7"/>
          <p:cNvSpPr txBox="1"/>
          <p:nvPr>
            <p:ph type="title"/>
          </p:nvPr>
        </p:nvSpPr>
        <p:spPr>
          <a:xfrm>
            <a:off x="311700" y="288000"/>
            <a:ext cx="8520600" cy="9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500"/>
              <a:t>Exploiting Placement in EC2: Abusing Placement Locality (contd.)</a:t>
            </a:r>
            <a:endParaRPr sz="2500"/>
          </a:p>
        </p:txBody>
      </p:sp>
      <p:pic>
        <p:nvPicPr>
          <p:cNvPr id="370" name="Google Shape;370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225" y="1994200"/>
            <a:ext cx="8839199" cy="2791326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47"/>
          <p:cNvSpPr/>
          <p:nvPr/>
        </p:nvSpPr>
        <p:spPr>
          <a:xfrm>
            <a:off x="7160575" y="1086400"/>
            <a:ext cx="1299900" cy="907800"/>
          </a:xfrm>
          <a:prstGeom prst="wedgeRectCallout">
            <a:avLst>
              <a:gd fmla="val -10345" name="adj1"/>
              <a:gd fmla="val 84611" name="adj2"/>
            </a:avLst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40% success rate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372" name="Google Shape;372;p47"/>
          <p:cNvSpPr txBox="1"/>
          <p:nvPr/>
        </p:nvSpPr>
        <p:spPr>
          <a:xfrm>
            <a:off x="311700" y="1378600"/>
            <a:ext cx="25662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erriweather"/>
              <a:buChar char="★"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M1.small instance type used for this experiment.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373" name="Google Shape;373;p47"/>
          <p:cNvSpPr txBox="1"/>
          <p:nvPr/>
        </p:nvSpPr>
        <p:spPr>
          <a:xfrm>
            <a:off x="3014400" y="1333500"/>
            <a:ext cx="3000000" cy="8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erriweather"/>
              <a:buChar char="★"/>
            </a:pPr>
            <a:r>
              <a:rPr lang="en" sz="13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Availability zone does not meaningfully affect co-residency rates.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48"/>
          <p:cNvSpPr txBox="1"/>
          <p:nvPr>
            <p:ph type="title"/>
          </p:nvPr>
        </p:nvSpPr>
        <p:spPr>
          <a:xfrm>
            <a:off x="311700" y="274650"/>
            <a:ext cx="8520600" cy="86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500"/>
              <a:t>Exploiting Placement in EC2: Results of Abusing Placement Locality</a:t>
            </a:r>
            <a:endParaRPr sz="2500"/>
          </a:p>
        </p:txBody>
      </p:sp>
      <p:pic>
        <p:nvPicPr>
          <p:cNvPr id="379" name="Google Shape;37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88225"/>
            <a:ext cx="8839199" cy="3458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49"/>
          <p:cNvSpPr txBox="1"/>
          <p:nvPr>
            <p:ph type="title"/>
          </p:nvPr>
        </p:nvSpPr>
        <p:spPr>
          <a:xfrm>
            <a:off x="181206" y="500925"/>
            <a:ext cx="3568500" cy="239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Exploiting Placement in EC2: </a:t>
            </a:r>
            <a:endParaRPr sz="2500"/>
          </a:p>
          <a:p>
            <a:pPr indent="-3873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500"/>
              <a:buAutoNum type="arabicPeriod" startAt="3"/>
            </a:pPr>
            <a:r>
              <a:rPr lang="en" sz="2500"/>
              <a:t>Patching Placement Vulnerabilities</a:t>
            </a:r>
            <a:endParaRPr sz="2500"/>
          </a:p>
        </p:txBody>
      </p:sp>
      <p:sp>
        <p:nvSpPr>
          <p:cNvPr id="385" name="Google Shape;385;p49"/>
          <p:cNvSpPr txBox="1"/>
          <p:nvPr/>
        </p:nvSpPr>
        <p:spPr>
          <a:xfrm>
            <a:off x="3933250" y="500925"/>
            <a:ext cx="4056600" cy="8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erriweather"/>
              <a:buChar char="★"/>
            </a:pPr>
            <a:r>
              <a:rPr lang="en" sz="13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Inhibit cartography</a:t>
            </a:r>
            <a:endParaRPr sz="13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erriweather"/>
              <a:buChar char="★"/>
            </a:pPr>
            <a:r>
              <a:rPr lang="en" sz="13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Inhibit co-residence checking</a:t>
            </a:r>
            <a:endParaRPr sz="13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erriweather"/>
              <a:buChar char="★"/>
            </a:pPr>
            <a:r>
              <a:rPr lang="en" sz="13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Offload placement choice to users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86" name="Google Shape;386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25725" y="2474288"/>
            <a:ext cx="2752725" cy="218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16450" y="1244559"/>
            <a:ext cx="2660726" cy="1662950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p49"/>
          <p:cNvSpPr txBox="1"/>
          <p:nvPr/>
        </p:nvSpPr>
        <p:spPr>
          <a:xfrm>
            <a:off x="4343554" y="4612299"/>
            <a:ext cx="43926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Merriweather"/>
                <a:ea typeface="Merriweather"/>
                <a:cs typeface="Merriweather"/>
                <a:sym typeface="Merriweather"/>
              </a:rPr>
              <a:t>Image source: https://www.researchgate.net/figure/Isolation-in-a-virtualized-environment_fig1_292139909</a:t>
            </a:r>
            <a:endParaRPr sz="900"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50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Cross-VM Information Leakage</a:t>
            </a:r>
            <a:endParaRPr/>
          </a:p>
        </p:txBody>
      </p:sp>
      <p:sp>
        <p:nvSpPr>
          <p:cNvPr id="394" name="Google Shape;394;p50"/>
          <p:cNvSpPr txBox="1"/>
          <p:nvPr>
            <p:ph idx="1" type="body"/>
          </p:nvPr>
        </p:nvSpPr>
        <p:spPr>
          <a:xfrm>
            <a:off x="4446550" y="500925"/>
            <a:ext cx="4364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"/>
              <a:buChar char="★"/>
            </a:pPr>
            <a:r>
              <a:rPr lang="en" sz="14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Exploit side-channels to learn information about co-resident instances.</a:t>
            </a:r>
            <a:endParaRPr sz="14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erriweather"/>
              <a:buChar char="○"/>
            </a:pPr>
            <a:r>
              <a:rPr lang="en" sz="12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Time-shared caches can leak information about computational load</a:t>
            </a:r>
            <a:endParaRPr sz="12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"/>
              <a:buChar char="★"/>
            </a:pPr>
            <a:r>
              <a:rPr lang="en" sz="14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Side-channel applications explored:</a:t>
            </a:r>
            <a:endParaRPr sz="14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erriweather"/>
              <a:buChar char="○"/>
            </a:pPr>
            <a:r>
              <a:rPr lang="en" sz="12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Robust co-residence detection (agnostic to network configuration)</a:t>
            </a:r>
            <a:endParaRPr sz="12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erriweather"/>
              <a:buChar char="○"/>
            </a:pPr>
            <a:r>
              <a:rPr lang="en" sz="12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Surreptitious detection of web traffic rates on a co-resident victim instance</a:t>
            </a:r>
            <a:endParaRPr sz="12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erriweather"/>
              <a:buChar char="○"/>
            </a:pPr>
            <a:r>
              <a:rPr lang="en" sz="12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Timing keystrokes by an unsuspecting user accessing a co-resident instance via SSH</a:t>
            </a:r>
            <a:endParaRPr sz="12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erriweather"/>
              <a:buChar char="■"/>
            </a:pPr>
            <a:r>
              <a:rPr lang="en" sz="12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Studied on an EC2-like virtualized environment</a:t>
            </a:r>
            <a:endParaRPr sz="12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"/>
              <a:buChar char="★"/>
            </a:pPr>
            <a:r>
              <a:rPr lang="en" sz="14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Coarse-grained side channel attacks!</a:t>
            </a:r>
            <a:endParaRPr sz="14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erriweather"/>
              <a:buChar char="○"/>
            </a:pPr>
            <a:r>
              <a:rPr lang="en" sz="12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No ability to extract cryptographic keys :(</a:t>
            </a:r>
            <a:endParaRPr sz="12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erriweather"/>
              <a:buChar char="○"/>
            </a:pPr>
            <a:r>
              <a:rPr lang="en" sz="12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Extract less bits of information :|</a:t>
            </a:r>
            <a:endParaRPr sz="12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erriweather"/>
              <a:buChar char="○"/>
            </a:pPr>
            <a:r>
              <a:rPr lang="en" sz="12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More robust; simpler to implement in noisy environments :)</a:t>
            </a:r>
            <a:endParaRPr sz="12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395" name="Google Shape;395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9250" y="2134475"/>
            <a:ext cx="1925641" cy="1828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4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4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51"/>
          <p:cNvSpPr txBox="1"/>
          <p:nvPr>
            <p:ph type="title"/>
          </p:nvPr>
        </p:nvSpPr>
        <p:spPr>
          <a:xfrm>
            <a:off x="491025" y="40007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Orchestrate Cross-VM Side-Channel Attacks?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1" name="Google Shape;401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1650" y="1281200"/>
            <a:ext cx="6739299" cy="3671800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p51"/>
          <p:cNvSpPr txBox="1"/>
          <p:nvPr/>
        </p:nvSpPr>
        <p:spPr>
          <a:xfrm>
            <a:off x="1445575" y="4896975"/>
            <a:ext cx="5087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595959"/>
                </a:solidFill>
                <a:latin typeface="Merriweather"/>
                <a:ea typeface="Merriweather"/>
                <a:cs typeface="Merriweather"/>
                <a:sym typeface="Merriweather"/>
              </a:rPr>
              <a:t>Image source: </a:t>
            </a:r>
            <a:r>
              <a:rPr lang="en" sz="800" u="sng">
                <a:solidFill>
                  <a:srgbClr val="0097A7"/>
                </a:solidFill>
                <a:latin typeface="Merriweather"/>
                <a:ea typeface="Merriweather"/>
                <a:cs typeface="Merriweather"/>
                <a:sym typeface="Merriweather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https://www.youtube.com/watch?v=RmJ4E4OwKXY</a:t>
            </a:r>
            <a:r>
              <a:rPr lang="en" sz="800">
                <a:solidFill>
                  <a:srgbClr val="595959"/>
                </a:solidFill>
                <a:latin typeface="Merriweather"/>
                <a:ea typeface="Merriweather"/>
                <a:cs typeface="Merriweather"/>
                <a:sym typeface="Merriweather"/>
              </a:rPr>
              <a:t> (thumbnail)</a:t>
            </a:r>
            <a:endParaRPr sz="800">
              <a:solidFill>
                <a:srgbClr val="595959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52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CPU Load Measurement: Prime+Trigger+Probe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p52"/>
          <p:cNvSpPr txBox="1"/>
          <p:nvPr/>
        </p:nvSpPr>
        <p:spPr>
          <a:xfrm>
            <a:off x="67250" y="1329200"/>
            <a:ext cx="7732200" cy="12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Cache utilization → good indicator of CPU load → activity in co-resident instances</a:t>
            </a:r>
            <a:endParaRPr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Exploit statistical delay in cache miss times to establish covert channel.</a:t>
            </a:r>
            <a:endParaRPr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Contiguous buffer B (b bytes) → b ≈ cache size; Cache line size (s bytes)</a:t>
            </a:r>
            <a:endParaRPr sz="10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grpSp>
        <p:nvGrpSpPr>
          <p:cNvPr id="409" name="Google Shape;409;p52"/>
          <p:cNvGrpSpPr/>
          <p:nvPr/>
        </p:nvGrpSpPr>
        <p:grpSpPr>
          <a:xfrm>
            <a:off x="199666" y="2571742"/>
            <a:ext cx="2657856" cy="2454035"/>
            <a:chOff x="1293736" y="1258050"/>
            <a:chExt cx="2726286" cy="2547000"/>
          </a:xfrm>
        </p:grpSpPr>
        <p:sp>
          <p:nvSpPr>
            <p:cNvPr id="410" name="Google Shape;410;p52"/>
            <p:cNvSpPr/>
            <p:nvPr/>
          </p:nvSpPr>
          <p:spPr>
            <a:xfrm rot="2700000">
              <a:off x="2286374" y="1011412"/>
              <a:ext cx="561726" cy="3040276"/>
            </a:xfrm>
            <a:prstGeom prst="roundRect">
              <a:avLst>
                <a:gd fmla="val 50000" name="adj"/>
              </a:avLst>
            </a:prstGeom>
            <a:solidFill>
              <a:srgbClr val="0856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52"/>
            <p:cNvSpPr/>
            <p:nvPr/>
          </p:nvSpPr>
          <p:spPr>
            <a:xfrm>
              <a:off x="1510752" y="3205393"/>
              <a:ext cx="374100" cy="37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085631"/>
                  </a:solidFill>
                  <a:latin typeface="Roboto"/>
                  <a:ea typeface="Roboto"/>
                  <a:cs typeface="Roboto"/>
                  <a:sym typeface="Roboto"/>
                </a:rPr>
                <a:t>1</a:t>
              </a:r>
              <a:endParaRPr b="1" sz="1200">
                <a:solidFill>
                  <a:srgbClr val="08563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12" name="Google Shape;412;p52"/>
            <p:cNvSpPr txBox="1"/>
            <p:nvPr/>
          </p:nvSpPr>
          <p:spPr>
            <a:xfrm rot="-2700000">
              <a:off x="1501398" y="2241353"/>
              <a:ext cx="2332604" cy="39329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Prime</a:t>
              </a:r>
              <a:endParaRPr b="1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13" name="Google Shape;413;p52"/>
            <p:cNvSpPr txBox="1"/>
            <p:nvPr/>
          </p:nvSpPr>
          <p:spPr>
            <a:xfrm rot="-2700000">
              <a:off x="1959709" y="2550697"/>
              <a:ext cx="2203628" cy="5074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>
                  <a:latin typeface="Merriweather"/>
                  <a:ea typeface="Merriweather"/>
                  <a:cs typeface="Merriweather"/>
                  <a:sym typeface="Merriweather"/>
                </a:rPr>
                <a:t>Read B at s-byte offsets in order to ensure it is cached.</a:t>
              </a:r>
              <a:endParaRPr b="1"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</p:grpSp>
      <p:grpSp>
        <p:nvGrpSpPr>
          <p:cNvPr id="414" name="Google Shape;414;p52"/>
          <p:cNvGrpSpPr/>
          <p:nvPr/>
        </p:nvGrpSpPr>
        <p:grpSpPr>
          <a:xfrm>
            <a:off x="2721942" y="2352931"/>
            <a:ext cx="3184667" cy="2740063"/>
            <a:chOff x="3203958" y="1258050"/>
            <a:chExt cx="2960278" cy="2547000"/>
          </a:xfrm>
        </p:grpSpPr>
        <p:sp>
          <p:nvSpPr>
            <p:cNvPr id="415" name="Google Shape;415;p52"/>
            <p:cNvSpPr/>
            <p:nvPr/>
          </p:nvSpPr>
          <p:spPr>
            <a:xfrm rot="2700000">
              <a:off x="4196595" y="1011412"/>
              <a:ext cx="561726" cy="3040276"/>
            </a:xfrm>
            <a:prstGeom prst="roundRect">
              <a:avLst>
                <a:gd fmla="val 50000" name="adj"/>
              </a:avLst>
            </a:prstGeom>
            <a:solidFill>
              <a:srgbClr val="0B77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52"/>
            <p:cNvSpPr/>
            <p:nvPr/>
          </p:nvSpPr>
          <p:spPr>
            <a:xfrm>
              <a:off x="3420974" y="3205393"/>
              <a:ext cx="374100" cy="37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0B7743"/>
                  </a:solidFill>
                  <a:latin typeface="Roboto"/>
                  <a:ea typeface="Roboto"/>
                  <a:cs typeface="Roboto"/>
                  <a:sym typeface="Roboto"/>
                </a:rPr>
                <a:t>2</a:t>
              </a:r>
              <a:endParaRPr b="1" sz="1200">
                <a:solidFill>
                  <a:srgbClr val="0B77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17" name="Google Shape;417;p52"/>
            <p:cNvSpPr txBox="1"/>
            <p:nvPr/>
          </p:nvSpPr>
          <p:spPr>
            <a:xfrm rot="-2700000">
              <a:off x="3410687" y="2240903"/>
              <a:ext cx="2333877" cy="39329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Trigger</a:t>
              </a:r>
              <a:endPara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18" name="Google Shape;418;p52"/>
            <p:cNvSpPr txBox="1"/>
            <p:nvPr/>
          </p:nvSpPr>
          <p:spPr>
            <a:xfrm rot="-2700000">
              <a:off x="3821459" y="2433691"/>
              <a:ext cx="2534554" cy="5074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>
                  <a:latin typeface="Merriweather"/>
                  <a:ea typeface="Merriweather"/>
                  <a:cs typeface="Merriweather"/>
                  <a:sym typeface="Merriweather"/>
                </a:rPr>
                <a:t>Busy-loop until the CPU’s cycle counter jumps by a large value. </a:t>
              </a:r>
              <a:endParaRPr b="1"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</p:grpSp>
      <p:grpSp>
        <p:nvGrpSpPr>
          <p:cNvPr id="419" name="Google Shape;419;p52"/>
          <p:cNvGrpSpPr/>
          <p:nvPr/>
        </p:nvGrpSpPr>
        <p:grpSpPr>
          <a:xfrm>
            <a:off x="5356210" y="2236706"/>
            <a:ext cx="3078828" cy="2740063"/>
            <a:chOff x="5123977" y="1258050"/>
            <a:chExt cx="2861896" cy="2547000"/>
          </a:xfrm>
        </p:grpSpPr>
        <p:sp>
          <p:nvSpPr>
            <p:cNvPr id="420" name="Google Shape;420;p52"/>
            <p:cNvSpPr/>
            <p:nvPr/>
          </p:nvSpPr>
          <p:spPr>
            <a:xfrm rot="2700000">
              <a:off x="6116614" y="1011412"/>
              <a:ext cx="561726" cy="3040276"/>
            </a:xfrm>
            <a:prstGeom prst="roundRect">
              <a:avLst>
                <a:gd fmla="val 50000" name="adj"/>
              </a:avLst>
            </a:prstGeom>
            <a:solidFill>
              <a:srgbClr val="0E94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52"/>
            <p:cNvSpPr/>
            <p:nvPr/>
          </p:nvSpPr>
          <p:spPr>
            <a:xfrm>
              <a:off x="5340992" y="3205393"/>
              <a:ext cx="374100" cy="37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0E9453"/>
                  </a:solidFill>
                  <a:latin typeface="Roboto"/>
                  <a:ea typeface="Roboto"/>
                  <a:cs typeface="Roboto"/>
                  <a:sym typeface="Roboto"/>
                </a:rPr>
                <a:t>3</a:t>
              </a:r>
              <a:endParaRPr b="1" sz="1200">
                <a:solidFill>
                  <a:srgbClr val="0E945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22" name="Google Shape;422;p52"/>
            <p:cNvSpPr txBox="1"/>
            <p:nvPr/>
          </p:nvSpPr>
          <p:spPr>
            <a:xfrm rot="-2700000">
              <a:off x="5323969" y="2238203"/>
              <a:ext cx="2341513" cy="39329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Probe</a:t>
              </a:r>
              <a:endPara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23" name="Google Shape;423;p52"/>
            <p:cNvSpPr txBox="1"/>
            <p:nvPr/>
          </p:nvSpPr>
          <p:spPr>
            <a:xfrm rot="-2700000">
              <a:off x="5761875" y="2482890"/>
              <a:ext cx="2395395" cy="5074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>
                  <a:latin typeface="Merriweather"/>
                  <a:ea typeface="Merriweather"/>
                  <a:cs typeface="Merriweather"/>
                  <a:sym typeface="Merriweather"/>
                </a:rPr>
                <a:t>Measure the time it takes to again read B at s-byte offsets.</a:t>
              </a:r>
              <a:endParaRPr b="1"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53"/>
          <p:cNvSpPr txBox="1"/>
          <p:nvPr>
            <p:ph type="title"/>
          </p:nvPr>
        </p:nvSpPr>
        <p:spPr>
          <a:xfrm>
            <a:off x="311700" y="2954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Enhanced P+T+P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Technique</a:t>
            </a:r>
            <a:endParaRPr/>
          </a:p>
        </p:txBody>
      </p:sp>
      <p:sp>
        <p:nvSpPr>
          <p:cNvPr id="429" name="Google Shape;429;p53"/>
          <p:cNvSpPr txBox="1"/>
          <p:nvPr>
            <p:ph idx="1" type="body"/>
          </p:nvPr>
        </p:nvSpPr>
        <p:spPr>
          <a:xfrm>
            <a:off x="0" y="1382425"/>
            <a:ext cx="4370400" cy="346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erriweather"/>
              <a:buChar char="★"/>
            </a:pPr>
            <a:r>
              <a:rPr lang="en" sz="14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Use differential coding for noise resilience</a:t>
            </a:r>
            <a:endParaRPr sz="14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erriweather"/>
              <a:buChar char="★"/>
            </a:pPr>
            <a:r>
              <a:rPr lang="en" sz="14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Cache partitioning into associativity sets</a:t>
            </a:r>
            <a:endParaRPr sz="14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erriweather"/>
              <a:buChar char="○"/>
            </a:pPr>
            <a:r>
              <a:rPr lang="en" sz="12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“Odd sets” and “even sets”</a:t>
            </a:r>
            <a:endParaRPr sz="12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erriweather"/>
              <a:buChar char="★"/>
            </a:pPr>
            <a:r>
              <a:rPr lang="en" sz="14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Three parameters:</a:t>
            </a:r>
            <a:endParaRPr sz="14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erriweather"/>
              <a:buChar char="○"/>
            </a:pPr>
            <a:r>
              <a:rPr i="1" lang="en" sz="12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a</a:t>
            </a:r>
            <a:r>
              <a:rPr lang="en" sz="12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 → larger than attacked cache level</a:t>
            </a:r>
            <a:endParaRPr sz="12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erriweather"/>
              <a:buChar char="○"/>
            </a:pPr>
            <a:r>
              <a:rPr i="1" lang="en" sz="12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b</a:t>
            </a:r>
            <a:r>
              <a:rPr lang="en" sz="12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 → slightly smaller than attacked cache level</a:t>
            </a:r>
            <a:endParaRPr sz="12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erriweather"/>
              <a:buChar char="○"/>
            </a:pPr>
            <a:r>
              <a:rPr i="1" lang="en" sz="12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d</a:t>
            </a:r>
            <a:r>
              <a:rPr lang="en" sz="12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 → n</a:t>
            </a:r>
            <a:r>
              <a:rPr baseline="30000" lang="en" sz="16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2</a:t>
            </a:r>
            <a:r>
              <a:rPr lang="en" sz="12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 * (cache line size)</a:t>
            </a:r>
            <a:endParaRPr sz="12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erriweather"/>
              <a:buChar char="★"/>
            </a:pPr>
            <a:r>
              <a:rPr lang="en" sz="14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Even addresses → addresses == 0 mod </a:t>
            </a:r>
            <a:r>
              <a:rPr i="1" lang="en" sz="14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2d</a:t>
            </a:r>
            <a:endParaRPr i="1" sz="14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erriweather"/>
              <a:buChar char="★"/>
            </a:pPr>
            <a:r>
              <a:rPr lang="en" sz="14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Odd addresses → addresses == </a:t>
            </a:r>
            <a:r>
              <a:rPr i="1" lang="en" sz="14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d</a:t>
            </a:r>
            <a:r>
              <a:rPr lang="en" sz="14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 mod </a:t>
            </a:r>
            <a:r>
              <a:rPr i="1" lang="en" sz="14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2d</a:t>
            </a:r>
            <a:endParaRPr/>
          </a:p>
        </p:txBody>
      </p:sp>
      <p:pic>
        <p:nvPicPr>
          <p:cNvPr id="430" name="Google Shape;430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57950" y="71891"/>
            <a:ext cx="2767000" cy="4491451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p53"/>
          <p:cNvSpPr txBox="1"/>
          <p:nvPr/>
        </p:nvSpPr>
        <p:spPr>
          <a:xfrm>
            <a:off x="4414025" y="4563350"/>
            <a:ext cx="45720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Merriweather"/>
                <a:ea typeface="Merriweather"/>
                <a:cs typeface="Merriweather"/>
                <a:sym typeface="Merriweather"/>
              </a:rPr>
              <a:t>Image source: https://www.researchgate.net/figure/An-illustration-of-a-covert-channel-using-L2-cImage ache-to-encode-information-For-each-bit_fig2_221609235</a:t>
            </a:r>
            <a:endParaRPr sz="700"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9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9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7"/>
          <p:cNvSpPr txBox="1"/>
          <p:nvPr>
            <p:ph type="title"/>
          </p:nvPr>
        </p:nvSpPr>
        <p:spPr>
          <a:xfrm>
            <a:off x="383175" y="437381"/>
            <a:ext cx="3706500" cy="55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</a:t>
            </a:r>
            <a:endParaRPr/>
          </a:p>
        </p:txBody>
      </p:sp>
      <p:sp>
        <p:nvSpPr>
          <p:cNvPr id="132" name="Google Shape;132;p27"/>
          <p:cNvSpPr txBox="1"/>
          <p:nvPr>
            <p:ph idx="1" type="body"/>
          </p:nvPr>
        </p:nvSpPr>
        <p:spPr>
          <a:xfrm>
            <a:off x="4572000" y="142350"/>
            <a:ext cx="3706500" cy="226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Merriweather"/>
              <a:buAutoNum type="arabicPeriod"/>
            </a:pPr>
            <a:r>
              <a:rPr lang="en" sz="1500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Introduction </a:t>
            </a:r>
            <a:endParaRPr sz="1500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2385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Merriweather"/>
              <a:buAutoNum type="arabicPeriod"/>
            </a:pPr>
            <a:r>
              <a:rPr lang="en" sz="1500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Threat Model</a:t>
            </a:r>
            <a:endParaRPr sz="1500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2385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Merriweather"/>
              <a:buAutoNum type="arabicPeriod"/>
            </a:pPr>
            <a:r>
              <a:rPr lang="en" sz="1500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EC2 Service</a:t>
            </a:r>
            <a:endParaRPr sz="1500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2385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Merriweather"/>
              <a:buAutoNum type="arabicPeriod"/>
            </a:pPr>
            <a:r>
              <a:rPr lang="en" sz="1500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Network Probing</a:t>
            </a:r>
            <a:endParaRPr sz="1500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2385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Merriweather"/>
              <a:buAutoNum type="arabicPeriod"/>
            </a:pPr>
            <a:r>
              <a:rPr lang="en" sz="1500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Cloud Cartography</a:t>
            </a:r>
            <a:endParaRPr sz="1500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2385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Merriweather"/>
              <a:buAutoNum type="arabicPeriod"/>
            </a:pPr>
            <a:r>
              <a:rPr lang="en" sz="1500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Determining Co-residence</a:t>
            </a:r>
            <a:endParaRPr sz="1500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2385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Merriweather"/>
              <a:buAutoNum type="arabicPeriod"/>
            </a:pPr>
            <a:r>
              <a:rPr lang="en" sz="1500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Exploiting Placement in EC2</a:t>
            </a:r>
            <a:endParaRPr sz="1500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2385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Merriweather"/>
              <a:buAutoNum type="arabicPeriod"/>
            </a:pPr>
            <a:r>
              <a:rPr lang="en" sz="1500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Cross-VM Information Leakage</a:t>
            </a:r>
            <a:endParaRPr sz="1500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2385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Merriweather"/>
              <a:buAutoNum type="arabicPeriod"/>
            </a:pPr>
            <a:r>
              <a:rPr lang="en" sz="1500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Conclusion &amp; Discussion</a:t>
            </a:r>
            <a:endParaRPr sz="1500"/>
          </a:p>
        </p:txBody>
      </p:sp>
      <p:sp>
        <p:nvSpPr>
          <p:cNvPr id="133" name="Google Shape;133;p27"/>
          <p:cNvSpPr/>
          <p:nvPr/>
        </p:nvSpPr>
        <p:spPr>
          <a:xfrm>
            <a:off x="0" y="1119476"/>
            <a:ext cx="3112128" cy="2045088"/>
          </a:xfrm>
          <a:prstGeom prst="cloud">
            <a:avLst/>
          </a:prstGeom>
          <a:solidFill>
            <a:srgbClr val="9E9E9E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Can one determine where in the cloud infrastructure an instance is located?</a:t>
            </a:r>
            <a:endParaRPr sz="11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34" name="Google Shape;134;p27"/>
          <p:cNvSpPr/>
          <p:nvPr/>
        </p:nvSpPr>
        <p:spPr>
          <a:xfrm>
            <a:off x="32025" y="2935975"/>
            <a:ext cx="3200472" cy="1743336"/>
          </a:xfrm>
          <a:prstGeom prst="cloud">
            <a:avLst/>
          </a:prstGeom>
          <a:solidFill>
            <a:srgbClr val="9E9E9E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27"/>
          <p:cNvSpPr txBox="1"/>
          <p:nvPr/>
        </p:nvSpPr>
        <p:spPr>
          <a:xfrm>
            <a:off x="306963" y="3238713"/>
            <a:ext cx="2969700" cy="12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5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Can one easily determine if two instances are co-resident on the same physical machine?</a:t>
            </a:r>
            <a:endParaRPr sz="11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36" name="Google Shape;136;p27"/>
          <p:cNvSpPr/>
          <p:nvPr/>
        </p:nvSpPr>
        <p:spPr>
          <a:xfrm>
            <a:off x="2995109" y="2814325"/>
            <a:ext cx="2969676" cy="2261952"/>
          </a:xfrm>
          <a:prstGeom prst="cloud">
            <a:avLst/>
          </a:prstGeom>
          <a:solidFill>
            <a:srgbClr val="9E9E9E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5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Can an adversary launch instances that will be co-resident with other user’s instances?</a:t>
            </a:r>
            <a:endParaRPr sz="11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37" name="Google Shape;137;p27"/>
          <p:cNvSpPr/>
          <p:nvPr/>
        </p:nvSpPr>
        <p:spPr>
          <a:xfrm>
            <a:off x="5723877" y="2220386"/>
            <a:ext cx="3401460" cy="2196180"/>
          </a:xfrm>
          <a:prstGeom prst="cloud">
            <a:avLst/>
          </a:prstGeom>
          <a:solidFill>
            <a:srgbClr val="9E9E9E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5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Can an adversary exploit cross-VM information leakage once co-resident? </a:t>
            </a:r>
            <a:endParaRPr sz="15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54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Load-based Co-residence Detection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" name="Google Shape;437;p54"/>
          <p:cNvSpPr txBox="1"/>
          <p:nvPr/>
        </p:nvSpPr>
        <p:spPr>
          <a:xfrm>
            <a:off x="0" y="1193841"/>
            <a:ext cx="8931000" cy="15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Setup: m1.small instances, Fedora Core 4 with Apache 2.0, 1024 byte text-only HTML page</a:t>
            </a:r>
            <a:endParaRPr sz="145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20675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50"/>
              <a:buFont typeface="Merriweather"/>
              <a:buAutoNum type="arabicPeriod"/>
            </a:pPr>
            <a:r>
              <a:rPr lang="en" sz="14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Attacker VM takes 100 load samples (b= 768 * 1024, s = 128); ≈ 12 seconds</a:t>
            </a:r>
            <a:endParaRPr sz="145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206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50"/>
              <a:buFont typeface="Merriweather"/>
              <a:buAutoNum type="arabicPeriod"/>
            </a:pPr>
            <a:r>
              <a:rPr lang="en" sz="14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Pause for 10 seconds</a:t>
            </a:r>
            <a:endParaRPr sz="145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206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50"/>
              <a:buFont typeface="Merriweather"/>
              <a:buAutoNum type="arabicPeriod"/>
            </a:pPr>
            <a:r>
              <a:rPr lang="en" sz="14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Repeat 1 while making HTTP GET requests to the Target VM via jmeter 2.3.4 (100 user threads)</a:t>
            </a:r>
            <a:endParaRPr sz="145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438" name="Google Shape;438;p54"/>
          <p:cNvPicPr preferRelativeResize="0"/>
          <p:nvPr/>
        </p:nvPicPr>
        <p:blipFill rotWithShape="1">
          <a:blip r:embed="rId3">
            <a:alphaModFix/>
          </a:blip>
          <a:srcRect b="3549" l="0" r="0" t="0"/>
          <a:stretch/>
        </p:blipFill>
        <p:spPr>
          <a:xfrm>
            <a:off x="157539" y="2599628"/>
            <a:ext cx="8316849" cy="2063900"/>
          </a:xfrm>
          <a:prstGeom prst="rect">
            <a:avLst/>
          </a:prstGeom>
          <a:noFill/>
          <a:ln>
            <a:noFill/>
          </a:ln>
        </p:spPr>
      </p:pic>
      <p:sp>
        <p:nvSpPr>
          <p:cNvPr id="439" name="Google Shape;439;p54"/>
          <p:cNvSpPr txBox="1"/>
          <p:nvPr/>
        </p:nvSpPr>
        <p:spPr>
          <a:xfrm>
            <a:off x="-75000" y="4562678"/>
            <a:ext cx="90810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Merriweather"/>
                <a:ea typeface="Merriweather"/>
                <a:cs typeface="Merriweather"/>
                <a:sym typeface="Merriweather"/>
              </a:rPr>
              <a:t>Figure 5</a:t>
            </a:r>
            <a:r>
              <a:rPr lang="en" sz="1100">
                <a:latin typeface="Merriweather"/>
                <a:ea typeface="Merriweather"/>
                <a:cs typeface="Merriweather"/>
                <a:sym typeface="Merriweather"/>
              </a:rPr>
              <a:t>: Results of executing 100 Prime+Trigger+Probe cache timing measurements for three pairs of m1.small instances, both when concurrently making HTTP get requests and when not. Instances in Trial 1 and Trial 2 were co-resident on distinct physical machines. Instances in Trial 3 were not co-resident.</a:t>
            </a:r>
            <a:endParaRPr sz="1100"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55"/>
          <p:cNvSpPr txBox="1"/>
          <p:nvPr>
            <p:ph type="title"/>
          </p:nvPr>
        </p:nvSpPr>
        <p:spPr>
          <a:xfrm>
            <a:off x="131425" y="529675"/>
            <a:ext cx="4067100" cy="7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Estimating Traffic Rates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Google Shape;445;p55"/>
          <p:cNvSpPr txBox="1"/>
          <p:nvPr/>
        </p:nvSpPr>
        <p:spPr>
          <a:xfrm>
            <a:off x="4536075" y="658400"/>
            <a:ext cx="4383600" cy="373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Experiment Setup:</a:t>
            </a:r>
            <a:endParaRPr sz="15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erriweather"/>
              <a:buChar char="➔"/>
            </a:pPr>
            <a:r>
              <a:rPr lang="en" sz="15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Two m1.small instances</a:t>
            </a:r>
            <a:endParaRPr sz="15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erriweather"/>
              <a:buChar char="➔"/>
            </a:pPr>
            <a:r>
              <a:rPr lang="en" sz="15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Four separate runs of 1000 cache load measurements</a:t>
            </a:r>
            <a:endParaRPr sz="15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erriweather"/>
              <a:buChar char="➔"/>
            </a:pPr>
            <a:r>
              <a:rPr lang="en" sz="15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1000 measurements ≈ 90 seconds</a:t>
            </a:r>
            <a:endParaRPr sz="15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erriweather"/>
              <a:buChar char="➔"/>
            </a:pPr>
            <a:r>
              <a:rPr lang="en" sz="15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Requested web page: 3 MB text file</a:t>
            </a:r>
            <a:endParaRPr sz="15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erriweather"/>
              <a:buChar char="➔"/>
            </a:pPr>
            <a:r>
              <a:rPr lang="en" sz="15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jmeter with 20 users requesting</a:t>
            </a:r>
            <a:endParaRPr sz="15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erriweather"/>
              <a:buChar char="➔"/>
            </a:pPr>
            <a:r>
              <a:rPr lang="en" sz="15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Vary HTTP requests in each run:</a:t>
            </a:r>
            <a:endParaRPr sz="15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erriweather"/>
              <a:buChar char="◆"/>
            </a:pPr>
            <a:r>
              <a:rPr lang="en" sz="11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No HTTP requests sent</a:t>
            </a:r>
            <a:endParaRPr sz="11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erriweather"/>
              <a:buChar char="◆"/>
            </a:pPr>
            <a:r>
              <a:rPr lang="en" sz="11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HTTP requests sent @ 50 per minute</a:t>
            </a:r>
            <a:endParaRPr sz="11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erriweather"/>
              <a:buChar char="◆"/>
            </a:pPr>
            <a:r>
              <a:rPr lang="en" sz="11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HTTP requests sent @ 100 per minute</a:t>
            </a:r>
            <a:endParaRPr sz="11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erriweather"/>
              <a:buChar char="◆"/>
            </a:pPr>
            <a:r>
              <a:rPr lang="en" sz="11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HTTP requests sent @ 200 per minute</a:t>
            </a:r>
            <a:endParaRPr sz="11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erriweather"/>
              <a:buChar char="➔"/>
            </a:pPr>
            <a:r>
              <a:rPr lang="en" sz="15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Experiment repeated thrice; results averaged</a:t>
            </a:r>
            <a:endParaRPr sz="15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446" name="Google Shape;446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75" y="1496203"/>
            <a:ext cx="4249800" cy="2557225"/>
          </a:xfrm>
          <a:prstGeom prst="rect">
            <a:avLst/>
          </a:prstGeom>
          <a:noFill/>
          <a:ln>
            <a:noFill/>
          </a:ln>
        </p:spPr>
      </p:pic>
      <p:sp>
        <p:nvSpPr>
          <p:cNvPr id="447" name="Google Shape;447;p55"/>
          <p:cNvSpPr txBox="1"/>
          <p:nvPr/>
        </p:nvSpPr>
        <p:spPr>
          <a:xfrm>
            <a:off x="868866" y="4038975"/>
            <a:ext cx="33618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Figure 6</a:t>
            </a:r>
            <a:r>
              <a:rPr lang="en" sz="12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: Mean cache load measurement timings (over 1 000 samples) taken while differing rates of web requests were made to a 3 megabyte text file hosted by a co-resident web server.</a:t>
            </a:r>
            <a:endParaRPr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5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5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5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5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Keystroke Timing Attack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" name="Google Shape;453;p56"/>
          <p:cNvSpPr txBox="1"/>
          <p:nvPr/>
        </p:nvSpPr>
        <p:spPr>
          <a:xfrm>
            <a:off x="311725" y="1344725"/>
            <a:ext cx="8520600" cy="334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Experiment Environment: Local testbed with EC2-like configuration</a:t>
            </a:r>
            <a:endParaRPr sz="15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erriweather"/>
              <a:buChar char="★"/>
            </a:pPr>
            <a:r>
              <a:rPr lang="en" sz="15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Opteron CPUs, Xen hypervisor</a:t>
            </a:r>
            <a:endParaRPr sz="15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erriweather"/>
              <a:buChar char="★"/>
            </a:pPr>
            <a:r>
              <a:rPr lang="en" sz="15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Linux kernels similar to EC2-hosted m1.small instances</a:t>
            </a:r>
            <a:endParaRPr sz="15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erriweather"/>
              <a:buChar char="★"/>
            </a:pPr>
            <a:r>
              <a:rPr lang="en" sz="15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VMs pinned to specific cores → no migration between vCPUs</a:t>
            </a:r>
            <a:endParaRPr sz="15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erriweather"/>
              <a:buChar char="○"/>
            </a:pPr>
            <a:r>
              <a:rPr lang="en" sz="13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Machine completely idle other than test code</a:t>
            </a:r>
            <a:endParaRPr sz="13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erriweather"/>
              <a:buChar char="○"/>
            </a:pPr>
            <a:r>
              <a:rPr lang="en" sz="13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Ability to discern relation between VMs involved in the attack (e.g time-shared cores or not)</a:t>
            </a:r>
            <a:endParaRPr sz="13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erriweather"/>
              <a:buChar char="★"/>
            </a:pPr>
            <a:r>
              <a:rPr lang="en" sz="15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Keystrokes detected using simple thresholding</a:t>
            </a:r>
            <a:endParaRPr sz="15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erriweather"/>
              <a:buChar char="○"/>
            </a:pPr>
            <a:r>
              <a:rPr lang="en" sz="13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E.g. reporting a keystroke when the probing measurement is between 3.1 µs and 9 µs</a:t>
            </a:r>
            <a:endParaRPr sz="13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erriweather"/>
              <a:buChar char="★"/>
            </a:pPr>
            <a:r>
              <a:rPr lang="en" sz="15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Variants can exploit either L1 or L2 cache contention</a:t>
            </a:r>
            <a:endParaRPr sz="15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erriweather"/>
              <a:buChar char="★"/>
            </a:pPr>
            <a:r>
              <a:rPr lang="en" sz="15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Attacker can observe a clear signal with 5% missed keystrokes &amp; 0.3 false triggers/s</a:t>
            </a:r>
            <a:endParaRPr sz="15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erriweather"/>
              <a:buChar char="★"/>
            </a:pPr>
            <a:r>
              <a:rPr lang="en" sz="15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Timing resolution </a:t>
            </a:r>
            <a:r>
              <a:rPr lang="en" sz="14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≈ </a:t>
            </a:r>
            <a:r>
              <a:rPr lang="en" sz="15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13 ms</a:t>
            </a:r>
            <a:endParaRPr sz="16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3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3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57"/>
          <p:cNvSpPr txBox="1"/>
          <p:nvPr>
            <p:ph type="title"/>
          </p:nvPr>
        </p:nvSpPr>
        <p:spPr>
          <a:xfrm>
            <a:off x="311725" y="500925"/>
            <a:ext cx="3127500" cy="322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Inhibiting Side-channel Attacks: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Takeaways</a:t>
            </a:r>
            <a:endParaRPr/>
          </a:p>
        </p:txBody>
      </p:sp>
      <p:sp>
        <p:nvSpPr>
          <p:cNvPr id="459" name="Google Shape;459;p57"/>
          <p:cNvSpPr txBox="1"/>
          <p:nvPr>
            <p:ph idx="1" type="body"/>
          </p:nvPr>
        </p:nvSpPr>
        <p:spPr>
          <a:xfrm>
            <a:off x="3908800" y="228600"/>
            <a:ext cx="4798200" cy="38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erriweather"/>
              <a:buChar char="★"/>
            </a:pPr>
            <a:r>
              <a:rPr lang="en" sz="15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Blinding techniques → minimize leakable information</a:t>
            </a:r>
            <a:endParaRPr sz="15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1150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erriweather"/>
              <a:buChar char="○"/>
            </a:pPr>
            <a:r>
              <a:rPr lang="en" sz="13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E.g. cache wiping, random delay insertion, adjusting perception of time at each instance, etc.</a:t>
            </a:r>
            <a:endParaRPr sz="13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2385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erriweather"/>
              <a:buChar char="★"/>
            </a:pPr>
            <a:r>
              <a:rPr lang="en" sz="15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Consider countermeasures to side-channel attacks</a:t>
            </a:r>
            <a:endParaRPr sz="15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1150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erriweather"/>
              <a:buChar char="○"/>
            </a:pPr>
            <a:r>
              <a:rPr lang="en" sz="13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Difficult for practical implementation</a:t>
            </a:r>
            <a:endParaRPr sz="13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1150" lvl="2" marL="13716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erriweather"/>
              <a:buChar char="■"/>
            </a:pPr>
            <a:r>
              <a:rPr lang="en" sz="13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High overhead of implementation or requires using non-standard hardware</a:t>
            </a:r>
            <a:endParaRPr sz="13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1150" lvl="2" marL="13716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erriweather"/>
              <a:buChar char="■"/>
            </a:pPr>
            <a:r>
              <a:rPr lang="en" sz="13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Application-specific, or insufficient for complete risk mitigation</a:t>
            </a:r>
            <a:endParaRPr sz="13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1150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erriweather"/>
              <a:buChar char="○"/>
            </a:pPr>
            <a:r>
              <a:rPr lang="en" sz="13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Requires discovery, anticipation, and patchability of </a:t>
            </a:r>
            <a:r>
              <a:rPr i="1" lang="en" sz="13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all</a:t>
            </a:r>
            <a:r>
              <a:rPr lang="en" sz="13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 possible side-channels :(</a:t>
            </a:r>
            <a:endParaRPr sz="13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2385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erriweather"/>
              <a:buChar char="★"/>
            </a:pPr>
            <a:r>
              <a:rPr lang="en" sz="15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AVOIDING co-residence, based on the </a:t>
            </a:r>
            <a:r>
              <a:rPr i="1" lang="en" sz="15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current</a:t>
            </a:r>
            <a:r>
              <a:rPr lang="en" sz="15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 state of the art.</a:t>
            </a:r>
            <a:endParaRPr sz="15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460" name="Google Shape;460;p57"/>
          <p:cNvSpPr txBox="1"/>
          <p:nvPr>
            <p:ph idx="1" type="body"/>
          </p:nvPr>
        </p:nvSpPr>
        <p:spPr>
          <a:xfrm>
            <a:off x="3908800" y="4362925"/>
            <a:ext cx="47982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5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But… What is the </a:t>
            </a:r>
            <a:r>
              <a:rPr i="1" lang="en" sz="15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current</a:t>
            </a:r>
            <a:r>
              <a:rPr lang="en" sz="15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 state of the art (in 2022?!)</a:t>
            </a:r>
            <a:endParaRPr sz="15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58"/>
          <p:cNvSpPr txBox="1"/>
          <p:nvPr>
            <p:ph type="title"/>
          </p:nvPr>
        </p:nvSpPr>
        <p:spPr>
          <a:xfrm>
            <a:off x="311700" y="154275"/>
            <a:ext cx="8520600" cy="96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AWS</a:t>
            </a:r>
            <a:r>
              <a:rPr lang="en"/>
              <a:t> EC2 Infrastructure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(Present)</a:t>
            </a:r>
            <a:endParaRPr/>
          </a:p>
        </p:txBody>
      </p:sp>
      <p:sp>
        <p:nvSpPr>
          <p:cNvPr id="466" name="Google Shape;466;p58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900"/>
          </a:p>
        </p:txBody>
      </p:sp>
      <p:pic>
        <p:nvPicPr>
          <p:cNvPr id="467" name="Google Shape;467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92650" y="1122617"/>
            <a:ext cx="6224400" cy="3598601"/>
          </a:xfrm>
          <a:prstGeom prst="rect">
            <a:avLst/>
          </a:prstGeom>
          <a:noFill/>
          <a:ln>
            <a:noFill/>
          </a:ln>
        </p:spPr>
      </p:pic>
      <p:sp>
        <p:nvSpPr>
          <p:cNvPr id="468" name="Google Shape;468;p58"/>
          <p:cNvSpPr/>
          <p:nvPr/>
        </p:nvSpPr>
        <p:spPr>
          <a:xfrm>
            <a:off x="234025" y="1152475"/>
            <a:ext cx="2327400" cy="5139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2560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900">
                <a:solidFill>
                  <a:schemeClr val="dk2"/>
                </a:solidFill>
              </a:rPr>
              <a:t>Regions</a:t>
            </a:r>
            <a:endParaRPr/>
          </a:p>
        </p:txBody>
      </p:sp>
      <p:sp>
        <p:nvSpPr>
          <p:cNvPr id="469" name="Google Shape;469;p58"/>
          <p:cNvSpPr/>
          <p:nvPr/>
        </p:nvSpPr>
        <p:spPr>
          <a:xfrm>
            <a:off x="234025" y="1923650"/>
            <a:ext cx="2327400" cy="5139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2560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900">
                <a:solidFill>
                  <a:schemeClr val="dk2"/>
                </a:solidFill>
              </a:rPr>
              <a:t>Availability Zones</a:t>
            </a:r>
            <a:endParaRPr sz="1900">
              <a:solidFill>
                <a:schemeClr val="dk2"/>
              </a:solidFill>
            </a:endParaRPr>
          </a:p>
        </p:txBody>
      </p:sp>
      <p:sp>
        <p:nvSpPr>
          <p:cNvPr id="470" name="Google Shape;470;p58"/>
          <p:cNvSpPr/>
          <p:nvPr/>
        </p:nvSpPr>
        <p:spPr>
          <a:xfrm>
            <a:off x="234025" y="2694825"/>
            <a:ext cx="2327400" cy="5139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2560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900">
                <a:solidFill>
                  <a:schemeClr val="dk2"/>
                </a:solidFill>
              </a:rPr>
              <a:t>Local Zones</a:t>
            </a:r>
            <a:endParaRPr sz="1900">
              <a:solidFill>
                <a:schemeClr val="dk2"/>
              </a:solidFill>
            </a:endParaRPr>
          </a:p>
        </p:txBody>
      </p:sp>
      <p:sp>
        <p:nvSpPr>
          <p:cNvPr id="471" name="Google Shape;471;p58"/>
          <p:cNvSpPr/>
          <p:nvPr/>
        </p:nvSpPr>
        <p:spPr>
          <a:xfrm>
            <a:off x="234025" y="3466000"/>
            <a:ext cx="2327400" cy="5139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2560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900">
                <a:solidFill>
                  <a:schemeClr val="dk2"/>
                </a:solidFill>
              </a:rPr>
              <a:t>Wavelength Zones</a:t>
            </a:r>
            <a:endParaRPr sz="1900">
              <a:solidFill>
                <a:schemeClr val="dk2"/>
              </a:solidFill>
            </a:endParaRPr>
          </a:p>
        </p:txBody>
      </p:sp>
      <p:sp>
        <p:nvSpPr>
          <p:cNvPr id="472" name="Google Shape;472;p58"/>
          <p:cNvSpPr/>
          <p:nvPr/>
        </p:nvSpPr>
        <p:spPr>
          <a:xfrm>
            <a:off x="234025" y="4237175"/>
            <a:ext cx="2327400" cy="5139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2560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900">
                <a:solidFill>
                  <a:schemeClr val="dk2"/>
                </a:solidFill>
              </a:rPr>
              <a:t>AWS Outposts</a:t>
            </a:r>
            <a:endParaRPr sz="1900">
              <a:solidFill>
                <a:schemeClr val="dk2"/>
              </a:solidFill>
            </a:endParaRPr>
          </a:p>
        </p:txBody>
      </p:sp>
      <p:cxnSp>
        <p:nvCxnSpPr>
          <p:cNvPr id="473" name="Google Shape;473;p58"/>
          <p:cNvCxnSpPr>
            <a:endCxn id="469" idx="0"/>
          </p:cNvCxnSpPr>
          <p:nvPr/>
        </p:nvCxnSpPr>
        <p:spPr>
          <a:xfrm>
            <a:off x="1397725" y="1666250"/>
            <a:ext cx="0" cy="2574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474" name="Google Shape;474;p58"/>
          <p:cNvCxnSpPr>
            <a:endCxn id="470" idx="0"/>
          </p:cNvCxnSpPr>
          <p:nvPr/>
        </p:nvCxnSpPr>
        <p:spPr>
          <a:xfrm>
            <a:off x="1397725" y="2437425"/>
            <a:ext cx="0" cy="2574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475" name="Google Shape;475;p58"/>
          <p:cNvCxnSpPr>
            <a:endCxn id="471" idx="0"/>
          </p:cNvCxnSpPr>
          <p:nvPr/>
        </p:nvCxnSpPr>
        <p:spPr>
          <a:xfrm>
            <a:off x="1397725" y="3208600"/>
            <a:ext cx="0" cy="2574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476" name="Google Shape;476;p58"/>
          <p:cNvCxnSpPr>
            <a:stCxn id="471" idx="2"/>
            <a:endCxn id="472" idx="0"/>
          </p:cNvCxnSpPr>
          <p:nvPr/>
        </p:nvCxnSpPr>
        <p:spPr>
          <a:xfrm>
            <a:off x="1397725" y="3979900"/>
            <a:ext cx="0" cy="2574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477" name="Google Shape;477;p58"/>
          <p:cNvSpPr txBox="1"/>
          <p:nvPr/>
        </p:nvSpPr>
        <p:spPr>
          <a:xfrm>
            <a:off x="4342725" y="4693328"/>
            <a:ext cx="4770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Merriweather"/>
                <a:ea typeface="Merriweather"/>
                <a:cs typeface="Merriweather"/>
                <a:sym typeface="Merriweather"/>
              </a:rPr>
              <a:t>Image source: https://www.servethehome.com/aws-nitro-the-big-cloud-dpu-deployment-detailed/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59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AWS Nitro System: Key Features</a:t>
            </a:r>
            <a:endParaRPr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83" name="Google Shape;483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1838" y="1557650"/>
            <a:ext cx="1238250" cy="95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4" name="Google Shape;484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33838" y="1557650"/>
            <a:ext cx="1238250" cy="95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5" name="Google Shape;485;p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25838" y="1557650"/>
            <a:ext cx="1238250" cy="95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6" name="Google Shape;486;p5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94275" y="3415261"/>
            <a:ext cx="1238250" cy="95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7" name="Google Shape;487;p5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887600" y="3415261"/>
            <a:ext cx="1238250" cy="95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8" name="Google Shape;488;p5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79913" y="2592850"/>
            <a:ext cx="1562100" cy="40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Google Shape;489;p5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348063" y="2592850"/>
            <a:ext cx="2609850" cy="40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" name="Google Shape;490;p5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425763" y="2621425"/>
            <a:ext cx="2276475" cy="37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1" name="Google Shape;491;p5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98950" y="4289711"/>
            <a:ext cx="2628900" cy="35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2" name="Google Shape;492;p59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311213" y="4280186"/>
            <a:ext cx="4391025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493" name="Google Shape;493;p59"/>
          <p:cNvSpPr txBox="1"/>
          <p:nvPr/>
        </p:nvSpPr>
        <p:spPr>
          <a:xfrm>
            <a:off x="311725" y="4732775"/>
            <a:ext cx="7337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Roboto"/>
                <a:ea typeface="Roboto"/>
                <a:cs typeface="Roboto"/>
                <a:sym typeface="Roboto"/>
              </a:rPr>
              <a:t>Source: https://aws.amazon.com/ec2/nitro/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60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AWS EC2: Current </a:t>
            </a:r>
            <a:r>
              <a:rPr i="1" lang="en"/>
              <a:t>Instance Types</a:t>
            </a:r>
            <a:endParaRPr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99" name="Google Shape;499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25" y="1441737"/>
            <a:ext cx="7778809" cy="378637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25" y="2241572"/>
            <a:ext cx="6488920" cy="378637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p60"/>
          <p:cNvPicPr preferRelativeResize="0"/>
          <p:nvPr/>
        </p:nvPicPr>
        <p:blipFill rotWithShape="1">
          <a:blip r:embed="rId5">
            <a:alphaModFix/>
          </a:blip>
          <a:srcRect b="0" l="0" r="0" t="9559"/>
          <a:stretch/>
        </p:blipFill>
        <p:spPr>
          <a:xfrm>
            <a:off x="311725" y="2834069"/>
            <a:ext cx="8342849" cy="710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p6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1725" y="3914989"/>
            <a:ext cx="6729249" cy="378637"/>
          </a:xfrm>
          <a:prstGeom prst="rect">
            <a:avLst/>
          </a:prstGeom>
          <a:noFill/>
          <a:ln>
            <a:noFill/>
          </a:ln>
        </p:spPr>
      </p:pic>
      <p:pic>
        <p:nvPicPr>
          <p:cNvPr id="503" name="Google Shape;503;p6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11725" y="4557924"/>
            <a:ext cx="6103632" cy="378637"/>
          </a:xfrm>
          <a:prstGeom prst="rect">
            <a:avLst/>
          </a:prstGeom>
          <a:noFill/>
          <a:ln>
            <a:noFill/>
          </a:ln>
        </p:spPr>
      </p:pic>
      <p:sp>
        <p:nvSpPr>
          <p:cNvPr id="504" name="Google Shape;504;p60"/>
          <p:cNvSpPr txBox="1"/>
          <p:nvPr/>
        </p:nvSpPr>
        <p:spPr>
          <a:xfrm>
            <a:off x="7130575" y="4339388"/>
            <a:ext cx="1524000" cy="8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595959"/>
                </a:solidFill>
                <a:latin typeface="Merriweather"/>
                <a:ea typeface="Merriweather"/>
                <a:cs typeface="Merriweather"/>
                <a:sym typeface="Merriweather"/>
              </a:rPr>
              <a:t>Source: https://aws.amazon.com/ec2/instance-types/</a:t>
            </a:r>
            <a:endParaRPr sz="900">
              <a:solidFill>
                <a:srgbClr val="595959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61"/>
          <p:cNvSpPr txBox="1"/>
          <p:nvPr>
            <p:ph type="title"/>
          </p:nvPr>
        </p:nvSpPr>
        <p:spPr>
          <a:xfrm>
            <a:off x="87600" y="270700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500"/>
              <a:t>Conclusion &amp; Discussion</a:t>
            </a:r>
            <a:endParaRPr sz="2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520"/>
          </a:p>
        </p:txBody>
      </p:sp>
      <p:sp>
        <p:nvSpPr>
          <p:cNvPr id="510" name="Google Shape;510;p61"/>
          <p:cNvSpPr txBox="1"/>
          <p:nvPr>
            <p:ph idx="4294967295" type="subTitle"/>
          </p:nvPr>
        </p:nvSpPr>
        <p:spPr>
          <a:xfrm>
            <a:off x="0" y="1498900"/>
            <a:ext cx="8907000" cy="342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erriweather"/>
              <a:buChar char="★"/>
            </a:pPr>
            <a:r>
              <a:rPr lang="en" sz="18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Obfuscate internal structure of cloud infrastructure</a:t>
            </a:r>
            <a:endParaRPr sz="18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erriweather"/>
              <a:buChar char="★"/>
            </a:pPr>
            <a:r>
              <a:rPr lang="en" sz="18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Adopt an obscure/non-predictable instance placement policies</a:t>
            </a:r>
            <a:endParaRPr sz="18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erriweather"/>
              <a:buChar char="★"/>
            </a:pPr>
            <a:r>
              <a:rPr lang="en" sz="18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Inhibit simple network-based co-residence checks</a:t>
            </a:r>
            <a:endParaRPr sz="18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erriweather"/>
              <a:buChar char="★"/>
            </a:pPr>
            <a:r>
              <a:rPr lang="en" sz="18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Reduce the attack surface for side-channel vulnerabilities</a:t>
            </a:r>
            <a:endParaRPr sz="18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erriweather"/>
              <a:buChar char="★"/>
            </a:pPr>
            <a:r>
              <a:rPr lang="en" sz="18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Employ blinding techniques minimize information leakage</a:t>
            </a:r>
            <a:endParaRPr sz="18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erriweather"/>
              <a:buChar char="★"/>
            </a:pPr>
            <a:r>
              <a:rPr lang="en" sz="18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Expose any unmitigable risk to the user</a:t>
            </a:r>
            <a:endParaRPr sz="18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erriweather"/>
              <a:buChar char="★"/>
            </a:pPr>
            <a:r>
              <a:rPr lang="en" sz="18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Provide placement decisions directly to the users (dedicated resources)</a:t>
            </a:r>
            <a:endParaRPr sz="16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62"/>
          <p:cNvSpPr txBox="1"/>
          <p:nvPr>
            <p:ph type="title"/>
          </p:nvPr>
        </p:nvSpPr>
        <p:spPr>
          <a:xfrm>
            <a:off x="850300" y="555450"/>
            <a:ext cx="2708700" cy="64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" sz="2820">
                <a:latin typeface="Merriweather"/>
                <a:ea typeface="Merriweather"/>
                <a:cs typeface="Merriweather"/>
                <a:sym typeface="Merriweather"/>
              </a:rPr>
              <a:t>Questions?</a:t>
            </a:r>
            <a:endParaRPr sz="282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516" name="Google Shape;516;p62"/>
          <p:cNvSpPr txBox="1"/>
          <p:nvPr>
            <p:ph type="title"/>
          </p:nvPr>
        </p:nvSpPr>
        <p:spPr>
          <a:xfrm>
            <a:off x="5991874" y="4090475"/>
            <a:ext cx="2455200" cy="53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20">
                <a:latin typeface="Merriweather"/>
                <a:ea typeface="Merriweather"/>
                <a:cs typeface="Merriweather"/>
                <a:sym typeface="Merriweather"/>
              </a:rPr>
              <a:t>Thank you!</a:t>
            </a:r>
            <a:endParaRPr sz="2820"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8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Introduction</a:t>
            </a:r>
            <a:endParaRPr sz="2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43" name="Google Shape;143;p28"/>
          <p:cNvSpPr txBox="1"/>
          <p:nvPr>
            <p:ph idx="1" type="body"/>
          </p:nvPr>
        </p:nvSpPr>
        <p:spPr>
          <a:xfrm>
            <a:off x="4534525" y="0"/>
            <a:ext cx="4166400" cy="178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Multiplexing: Two or more disjoint VMs sharing the same physical structure. </a:t>
            </a:r>
            <a:r>
              <a:rPr lang="en" sz="14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(e.g. CPUs cache)</a:t>
            </a:r>
            <a:endParaRPr sz="15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144" name="Google Shape;14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417500"/>
            <a:ext cx="3706500" cy="3006714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8"/>
          <p:cNvSpPr txBox="1"/>
          <p:nvPr/>
        </p:nvSpPr>
        <p:spPr>
          <a:xfrm>
            <a:off x="4475400" y="4379675"/>
            <a:ext cx="38997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Merriweather"/>
                <a:ea typeface="Merriweather"/>
                <a:cs typeface="Merriweather"/>
                <a:sym typeface="Merriweather"/>
              </a:rPr>
              <a:t>Image source: https://www.semanticscholar.org/paper/Scalable-virtual-machine-multiplexing-Gupta/ec29764f93fab42fd4b7bb6d8fca9f1bced19c97</a:t>
            </a:r>
            <a:endParaRPr sz="7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46" name="Google Shape;146;p28"/>
          <p:cNvSpPr txBox="1"/>
          <p:nvPr/>
        </p:nvSpPr>
        <p:spPr>
          <a:xfrm>
            <a:off x="1920600" y="1905000"/>
            <a:ext cx="6454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7" name="Google Shape;147;p28"/>
          <p:cNvSpPr txBox="1"/>
          <p:nvPr/>
        </p:nvSpPr>
        <p:spPr>
          <a:xfrm>
            <a:off x="233300" y="1417500"/>
            <a:ext cx="39912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erriweather"/>
              <a:buChar char="★"/>
            </a:pPr>
            <a:r>
              <a:rPr lang="en" sz="18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Multiplexing VMs enables cross-VM side channel attacks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9"/>
          <p:cNvSpPr txBox="1"/>
          <p:nvPr>
            <p:ph type="title"/>
          </p:nvPr>
        </p:nvSpPr>
        <p:spPr>
          <a:xfrm>
            <a:off x="311725" y="500925"/>
            <a:ext cx="3706500" cy="93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Why is Multiplexing VMs Good AND Bad?</a:t>
            </a:r>
            <a:endParaRPr sz="2500"/>
          </a:p>
        </p:txBody>
      </p:sp>
      <p:pic>
        <p:nvPicPr>
          <p:cNvPr id="153" name="Google Shape;15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51773" y="364225"/>
            <a:ext cx="3038725" cy="3897125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9"/>
          <p:cNvSpPr txBox="1"/>
          <p:nvPr/>
        </p:nvSpPr>
        <p:spPr>
          <a:xfrm>
            <a:off x="311725" y="1590825"/>
            <a:ext cx="2460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erriweather"/>
              <a:buChar char="➔"/>
            </a:pPr>
            <a:r>
              <a:rPr lang="en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Maximizes efficiency</a:t>
            </a:r>
            <a:endParaRPr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55" name="Google Shape;155;p29"/>
          <p:cNvSpPr txBox="1"/>
          <p:nvPr/>
        </p:nvSpPr>
        <p:spPr>
          <a:xfrm>
            <a:off x="311725" y="2571750"/>
            <a:ext cx="23274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erriweather"/>
              <a:buChar char="➔"/>
            </a:pPr>
            <a:r>
              <a:rPr lang="en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Attack case: Information leakage due to sharing of physical resources</a:t>
            </a:r>
            <a:endParaRPr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56" name="Google Shape;156;p29"/>
          <p:cNvSpPr txBox="1"/>
          <p:nvPr/>
        </p:nvSpPr>
        <p:spPr>
          <a:xfrm>
            <a:off x="1750050" y="4024200"/>
            <a:ext cx="25494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Hypervisor provides isolation between VMs and intermediate access to physical hardware.</a:t>
            </a:r>
            <a:endParaRPr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cxnSp>
        <p:nvCxnSpPr>
          <p:cNvPr id="157" name="Google Shape;157;p29"/>
          <p:cNvCxnSpPr/>
          <p:nvPr/>
        </p:nvCxnSpPr>
        <p:spPr>
          <a:xfrm flipH="1">
            <a:off x="3864225" y="1705625"/>
            <a:ext cx="1536900" cy="2594100"/>
          </a:xfrm>
          <a:prstGeom prst="straightConnector1">
            <a:avLst/>
          </a:prstGeom>
          <a:noFill/>
          <a:ln cap="flat" cmpd="sng" w="38100">
            <a:solidFill>
              <a:srgbClr val="307BF3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58" name="Google Shape;158;p29"/>
          <p:cNvSpPr txBox="1"/>
          <p:nvPr/>
        </p:nvSpPr>
        <p:spPr>
          <a:xfrm>
            <a:off x="4973375" y="4299725"/>
            <a:ext cx="40137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Roboto"/>
                <a:ea typeface="Roboto"/>
                <a:cs typeface="Roboto"/>
                <a:sym typeface="Roboto"/>
              </a:rPr>
              <a:t>Image source: https://www.researchgate.net/figure/Cross-VM-side-channel-attack-using-a-shared-last-level-cache_fig2_327314423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1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0"/>
          <p:cNvSpPr txBox="1"/>
          <p:nvPr>
            <p:ph type="title"/>
          </p:nvPr>
        </p:nvSpPr>
        <p:spPr>
          <a:xfrm>
            <a:off x="311725" y="376525"/>
            <a:ext cx="3706500" cy="88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Threat Model</a:t>
            </a:r>
            <a:endParaRPr sz="2500"/>
          </a:p>
        </p:txBody>
      </p:sp>
      <p:sp>
        <p:nvSpPr>
          <p:cNvPr id="164" name="Google Shape;164;p30"/>
          <p:cNvSpPr txBox="1"/>
          <p:nvPr/>
        </p:nvSpPr>
        <p:spPr>
          <a:xfrm>
            <a:off x="4752638" y="4211550"/>
            <a:ext cx="26118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Third party cloud computing implicitly increases attack surface.</a:t>
            </a:r>
            <a:endParaRPr sz="13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165" name="Google Shape;16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0450" y="0"/>
            <a:ext cx="3106425" cy="212568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6" name="Google Shape;166;p30"/>
          <p:cNvCxnSpPr/>
          <p:nvPr/>
        </p:nvCxnSpPr>
        <p:spPr>
          <a:xfrm flipH="1">
            <a:off x="5703050" y="2144875"/>
            <a:ext cx="661800" cy="66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7" name="Google Shape;167;p30"/>
          <p:cNvSpPr/>
          <p:nvPr/>
        </p:nvSpPr>
        <p:spPr>
          <a:xfrm>
            <a:off x="3252750" y="0"/>
            <a:ext cx="1847700" cy="15102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Only external attackers are considered in this work!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68" name="Google Shape;168;p30"/>
          <p:cNvSpPr txBox="1"/>
          <p:nvPr/>
        </p:nvSpPr>
        <p:spPr>
          <a:xfrm>
            <a:off x="559650" y="1763863"/>
            <a:ext cx="1616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69" name="Google Shape;169;p30"/>
          <p:cNvCxnSpPr/>
          <p:nvPr/>
        </p:nvCxnSpPr>
        <p:spPr>
          <a:xfrm>
            <a:off x="7023625" y="2125675"/>
            <a:ext cx="589500" cy="620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0" name="Google Shape;170;p30"/>
          <p:cNvSpPr/>
          <p:nvPr/>
        </p:nvSpPr>
        <p:spPr>
          <a:xfrm>
            <a:off x="4752650" y="2811175"/>
            <a:ext cx="1412400" cy="9327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Attack to </a:t>
            </a:r>
            <a:r>
              <a:rPr i="1" lang="en">
                <a:latin typeface="Merriweather"/>
                <a:ea typeface="Merriweather"/>
                <a:cs typeface="Merriweather"/>
                <a:sym typeface="Merriweather"/>
              </a:rPr>
              <a:t>some</a:t>
            </a: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 known hosted service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71" name="Google Shape;171;p30"/>
          <p:cNvSpPr/>
          <p:nvPr/>
        </p:nvSpPr>
        <p:spPr>
          <a:xfrm>
            <a:off x="7186700" y="2746375"/>
            <a:ext cx="1412400" cy="9327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Attack to a </a:t>
            </a:r>
            <a:r>
              <a:rPr i="1" lang="en">
                <a:latin typeface="Merriweather"/>
                <a:ea typeface="Merriweather"/>
                <a:cs typeface="Merriweather"/>
                <a:sym typeface="Merriweather"/>
              </a:rPr>
              <a:t>particular</a:t>
            </a: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 victim service 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72" name="Google Shape;172;p30"/>
          <p:cNvSpPr txBox="1"/>
          <p:nvPr/>
        </p:nvSpPr>
        <p:spPr>
          <a:xfrm>
            <a:off x="0" y="878550"/>
            <a:ext cx="32070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Attacks involve two steps:</a:t>
            </a:r>
            <a:endParaRPr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erriweather"/>
              <a:buAutoNum type="arabicPeriod"/>
            </a:pPr>
            <a:r>
              <a:rPr lang="en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Place malicious VM in the same physical hardware as the target VM.</a:t>
            </a:r>
            <a:endParaRPr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erriweather"/>
              <a:buAutoNum type="arabicPeriod"/>
            </a:pPr>
            <a:r>
              <a:rPr lang="en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Extract confidential information from target VM through  side channels.</a:t>
            </a:r>
            <a:endParaRPr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173" name="Google Shape;173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2876" y="2571750"/>
            <a:ext cx="3456625" cy="2330225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30"/>
          <p:cNvSpPr/>
          <p:nvPr/>
        </p:nvSpPr>
        <p:spPr>
          <a:xfrm>
            <a:off x="4690450" y="4121900"/>
            <a:ext cx="2691600" cy="932700"/>
          </a:xfrm>
          <a:prstGeom prst="frame">
            <a:avLst>
              <a:gd fmla="val 1250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30"/>
          <p:cNvSpPr txBox="1"/>
          <p:nvPr/>
        </p:nvSpPr>
        <p:spPr>
          <a:xfrm>
            <a:off x="311725" y="4857150"/>
            <a:ext cx="4091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Image source:https://hal.inria.fr/hal-01591808/document</a:t>
            </a: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900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900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1"/>
          <p:cNvSpPr txBox="1"/>
          <p:nvPr>
            <p:ph type="title"/>
          </p:nvPr>
        </p:nvSpPr>
        <p:spPr>
          <a:xfrm>
            <a:off x="247150" y="299175"/>
            <a:ext cx="8785500" cy="82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relevant is this work and its results to the present?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31"/>
          <p:cNvSpPr txBox="1"/>
          <p:nvPr/>
        </p:nvSpPr>
        <p:spPr>
          <a:xfrm>
            <a:off x="1334775" y="1568275"/>
            <a:ext cx="6129600" cy="23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This work is from late 2008/2009</a:t>
            </a:r>
            <a:endParaRPr sz="18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Nascent h</a:t>
            </a:r>
            <a:r>
              <a:rPr lang="en" sz="18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yperscale applications then</a:t>
            </a:r>
            <a:r>
              <a:rPr lang="en" sz="18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!</a:t>
            </a:r>
            <a:endParaRPr sz="18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Everything is cloudified now!</a:t>
            </a:r>
            <a:endParaRPr sz="18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82" name="Google Shape;182;p31"/>
          <p:cNvSpPr txBox="1"/>
          <p:nvPr/>
        </p:nvSpPr>
        <p:spPr>
          <a:xfrm>
            <a:off x="629275" y="4371025"/>
            <a:ext cx="7540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With that in mind, let’s revisit the origins of </a:t>
            </a:r>
            <a:r>
              <a:rPr b="1" lang="en" sz="18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cloud security</a:t>
            </a:r>
            <a:r>
              <a:rPr lang="en" sz="18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…</a:t>
            </a:r>
            <a:endParaRPr sz="18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2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EC2 Service</a:t>
            </a:r>
            <a:endParaRPr sz="2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</p:txBody>
      </p:sp>
      <p:sp>
        <p:nvSpPr>
          <p:cNvPr id="188" name="Google Shape;188;p32"/>
          <p:cNvSpPr txBox="1"/>
          <p:nvPr>
            <p:ph idx="1" type="body"/>
          </p:nvPr>
        </p:nvSpPr>
        <p:spPr>
          <a:xfrm>
            <a:off x="4644675" y="1435725"/>
            <a:ext cx="4166400" cy="237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Xen hypervisor (now known as Citrix hypervisor)</a:t>
            </a:r>
            <a:endParaRPr sz="18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Guest VM: Linux, FreeBSD, OpenSolaris, Windows</a:t>
            </a:r>
            <a:endParaRPr sz="18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Domain0 → privileged VM to manage guest VMs</a:t>
            </a:r>
            <a:endParaRPr/>
          </a:p>
        </p:txBody>
      </p:sp>
      <p:pic>
        <p:nvPicPr>
          <p:cNvPr id="189" name="Google Shape;18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6375" y="178400"/>
            <a:ext cx="895350" cy="89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67577" y="1866825"/>
            <a:ext cx="1905000" cy="89535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32"/>
          <p:cNvSpPr txBox="1"/>
          <p:nvPr/>
        </p:nvSpPr>
        <p:spPr>
          <a:xfrm>
            <a:off x="311725" y="3288825"/>
            <a:ext cx="3000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2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How to use EC2?</a:t>
            </a:r>
            <a:endParaRPr sz="22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92" name="Google Shape;192;p32"/>
          <p:cNvSpPr/>
          <p:nvPr/>
        </p:nvSpPr>
        <p:spPr>
          <a:xfrm>
            <a:off x="409270" y="3932319"/>
            <a:ext cx="3218100" cy="1073100"/>
          </a:xfrm>
          <a:prstGeom prst="homePlate">
            <a:avLst>
              <a:gd fmla="val 50000" name="adj"/>
            </a:avLst>
          </a:prstGeom>
          <a:solidFill>
            <a:srgbClr val="80201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Register with EC2:</a:t>
            </a:r>
            <a:endParaRPr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Create Account with contact</a:t>
            </a:r>
            <a:endParaRPr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Email ID and CC information</a:t>
            </a:r>
            <a:endParaRPr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93" name="Google Shape;193;p32"/>
          <p:cNvSpPr/>
          <p:nvPr/>
        </p:nvSpPr>
        <p:spPr>
          <a:xfrm>
            <a:off x="3057225" y="3932328"/>
            <a:ext cx="3000300" cy="1073100"/>
          </a:xfrm>
          <a:prstGeom prst="chevron">
            <a:avLst>
              <a:gd fmla="val 50000" name="adj"/>
            </a:avLst>
          </a:prstGeom>
          <a:solidFill>
            <a:srgbClr val="B02C2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Choose: Region</a:t>
            </a:r>
            <a:endParaRPr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↓</a:t>
            </a:r>
            <a:endParaRPr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 Availability Zone</a:t>
            </a:r>
            <a:endParaRPr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↓</a:t>
            </a:r>
            <a:endParaRPr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Instance Type</a:t>
            </a:r>
            <a:endParaRPr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94" name="Google Shape;194;p32"/>
          <p:cNvSpPr/>
          <p:nvPr/>
        </p:nvSpPr>
        <p:spPr>
          <a:xfrm>
            <a:off x="5518025" y="3932328"/>
            <a:ext cx="3000300" cy="1073100"/>
          </a:xfrm>
          <a:prstGeom prst="chevron">
            <a:avLst>
              <a:gd fmla="val 50000" name="adj"/>
            </a:avLst>
          </a:prstGeom>
          <a:solidFill>
            <a:srgbClr val="E0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Create a VM image</a:t>
            </a:r>
            <a:endParaRPr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↓</a:t>
            </a:r>
            <a:endParaRPr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Deploy on EC2 → </a:t>
            </a:r>
            <a:r>
              <a:rPr i="1" lang="en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instance</a:t>
            </a:r>
            <a:endParaRPr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95" name="Google Shape;195;p32"/>
          <p:cNvSpPr txBox="1"/>
          <p:nvPr>
            <p:ph idx="1" type="body"/>
          </p:nvPr>
        </p:nvSpPr>
        <p:spPr>
          <a:xfrm>
            <a:off x="4644675" y="277900"/>
            <a:ext cx="4166400" cy="8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“Third-party cloud computing platform” (IaaS)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3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EC2 Infrastructure Availability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33"/>
          <p:cNvSpPr txBox="1"/>
          <p:nvPr/>
        </p:nvSpPr>
        <p:spPr>
          <a:xfrm>
            <a:off x="0" y="1266275"/>
            <a:ext cx="6129600" cy="12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Regions</a:t>
            </a:r>
            <a:r>
              <a:rPr lang="en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: United States, Europe</a:t>
            </a:r>
            <a:endParaRPr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Availability Zones</a:t>
            </a:r>
            <a:r>
              <a:rPr lang="en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: 3 per region → </a:t>
            </a:r>
            <a:r>
              <a:rPr i="1" lang="en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Zone 1</a:t>
            </a:r>
            <a:r>
              <a:rPr lang="en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, </a:t>
            </a:r>
            <a:r>
              <a:rPr i="1" lang="en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Zone 2</a:t>
            </a:r>
            <a:r>
              <a:rPr lang="en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, </a:t>
            </a:r>
            <a:r>
              <a:rPr i="1" lang="en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Zone 3</a:t>
            </a:r>
            <a:endParaRPr i="1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u="sng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Instance Types (for Linux instance images in the US Region)</a:t>
            </a:r>
            <a:r>
              <a:rPr lang="en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:</a:t>
            </a:r>
            <a:endParaRPr sz="1100"/>
          </a:p>
        </p:txBody>
      </p:sp>
      <p:graphicFrame>
        <p:nvGraphicFramePr>
          <p:cNvPr id="202" name="Google Shape;202;p33"/>
          <p:cNvGraphicFramePr/>
          <p:nvPr/>
        </p:nvGraphicFramePr>
        <p:xfrm>
          <a:off x="247150" y="249115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{998FFA9A-E862-4497-B3E4-80BBD7ECD2A8}</a:tableStyleId>
              </a:tblPr>
              <a:tblGrid>
                <a:gridCol w="1538800"/>
                <a:gridCol w="1851550"/>
                <a:gridCol w="3827675"/>
                <a:gridCol w="1210275"/>
              </a:tblGrid>
              <a:tr h="4512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Instance Type</a:t>
                      </a:r>
                      <a:endParaRPr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CPU Architecture</a:t>
                      </a:r>
                      <a:endParaRPr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Instance Capability</a:t>
                      </a:r>
                      <a:endParaRPr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Cost/Hour</a:t>
                      </a:r>
                      <a:endParaRPr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</a:tr>
              <a:tr h="373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m1.small</a:t>
                      </a:r>
                      <a:endParaRPr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32-bit</a:t>
                      </a:r>
                      <a:endParaRPr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1 vCPU, 1.7 GB memory, 160 GB storage</a:t>
                      </a:r>
                      <a:endParaRPr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$0.10</a:t>
                      </a:r>
                      <a:endParaRPr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</a:tr>
              <a:tr h="373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c1.medium</a:t>
                      </a:r>
                      <a:endParaRPr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32-bit</a:t>
                      </a:r>
                      <a:endParaRPr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2 vCPUs, 1.7 GB memory, 350 GB storage</a:t>
                      </a:r>
                      <a:endParaRPr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NA</a:t>
                      </a:r>
                      <a:endParaRPr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</a:tr>
              <a:tr h="373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m1.large</a:t>
                      </a:r>
                      <a:endParaRPr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64-bit</a:t>
                      </a:r>
                      <a:endParaRPr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2 vCPUs, 7.5 GB memory, 850 GB storage</a:t>
                      </a:r>
                      <a:endParaRPr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$0.40</a:t>
                      </a:r>
                      <a:endParaRPr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</a:tr>
              <a:tr h="373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m1.xlarge</a:t>
                      </a:r>
                      <a:endParaRPr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64-bit</a:t>
                      </a:r>
                      <a:endParaRPr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4 vCPUs, 15 GB memory, 1680 GB storage</a:t>
                      </a:r>
                      <a:endParaRPr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NA</a:t>
                      </a:r>
                      <a:endParaRPr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</a:tr>
              <a:tr h="373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c1.xlarge</a:t>
                      </a:r>
                      <a:endParaRPr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64-bit</a:t>
                      </a:r>
                      <a:endParaRPr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8 vCPUs, 7 GB memory, 1680 GB storage</a:t>
                      </a:r>
                      <a:endParaRPr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NA</a:t>
                      </a:r>
                      <a:endParaRPr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03" name="Google Shape;203;p33"/>
          <p:cNvSpPr txBox="1"/>
          <p:nvPr/>
        </p:nvSpPr>
        <p:spPr>
          <a:xfrm>
            <a:off x="159443" y="4887216"/>
            <a:ext cx="4044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Source: .</a:t>
            </a:r>
            <a:r>
              <a:rPr lang="en" sz="900" u="sng">
                <a:solidFill>
                  <a:srgbClr val="0097A7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https://aws.amazon.com/ec2/previous-generation/</a:t>
            </a:r>
            <a:endParaRPr sz="9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Paradigm">
  <a:themeElements>
    <a:clrScheme name="Paradigm">
      <a:dk1>
        <a:srgbClr val="31394D"/>
      </a:dk1>
      <a:lt1>
        <a:srgbClr val="FFFFFF"/>
      </a:lt1>
      <a:dk2>
        <a:srgbClr val="666666"/>
      </a:dk2>
      <a:lt2>
        <a:srgbClr val="626B73"/>
      </a:lt2>
      <a:accent1>
        <a:srgbClr val="002F4A"/>
      </a:accent1>
      <a:accent2>
        <a:srgbClr val="D9C4B1"/>
      </a:accent2>
      <a:accent3>
        <a:srgbClr val="EDE3DA"/>
      </a:accent3>
      <a:accent4>
        <a:srgbClr val="B85741"/>
      </a:accent4>
      <a:accent5>
        <a:srgbClr val="009384"/>
      </a:accent5>
      <a:accent6>
        <a:srgbClr val="D0F6FF"/>
      </a:accent6>
      <a:hlink>
        <a:srgbClr val="009384"/>
      </a:hlink>
      <a:folHlink>
        <a:srgbClr val="0093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